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36"/>
  </p:notesMasterIdLst>
  <p:handoutMasterIdLst>
    <p:handoutMasterId r:id="rId37"/>
  </p:handoutMasterIdLst>
  <p:sldIdLst>
    <p:sldId id="303" r:id="rId2"/>
    <p:sldId id="668" r:id="rId3"/>
    <p:sldId id="670" r:id="rId4"/>
    <p:sldId id="636" r:id="rId5"/>
    <p:sldId id="764" r:id="rId6"/>
    <p:sldId id="789" r:id="rId7"/>
    <p:sldId id="767" r:id="rId8"/>
    <p:sldId id="794" r:id="rId9"/>
    <p:sldId id="726" r:id="rId10"/>
    <p:sldId id="731" r:id="rId11"/>
    <p:sldId id="744" r:id="rId12"/>
    <p:sldId id="746" r:id="rId13"/>
    <p:sldId id="775" r:id="rId14"/>
    <p:sldId id="747" r:id="rId15"/>
    <p:sldId id="748" r:id="rId16"/>
    <p:sldId id="745" r:id="rId17"/>
    <p:sldId id="778" r:id="rId18"/>
    <p:sldId id="779" r:id="rId19"/>
    <p:sldId id="780" r:id="rId20"/>
    <p:sldId id="787" r:id="rId21"/>
    <p:sldId id="795" r:id="rId22"/>
    <p:sldId id="735" r:id="rId23"/>
    <p:sldId id="733" r:id="rId24"/>
    <p:sldId id="732" r:id="rId25"/>
    <p:sldId id="738" r:id="rId26"/>
    <p:sldId id="761" r:id="rId27"/>
    <p:sldId id="762" r:id="rId28"/>
    <p:sldId id="760" r:id="rId29"/>
    <p:sldId id="788" r:id="rId30"/>
    <p:sldId id="796" r:id="rId31"/>
    <p:sldId id="797" r:id="rId32"/>
    <p:sldId id="737" r:id="rId33"/>
    <p:sldId id="793" r:id="rId34"/>
    <p:sldId id="704" r:id="rId35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72AF2F"/>
    <a:srgbClr val="C1E442"/>
    <a:srgbClr val="C6D254"/>
    <a:srgbClr val="000000"/>
    <a:srgbClr val="5C88D0"/>
    <a:srgbClr val="2A6EA8"/>
    <a:srgbClr val="B1D254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26293" autoAdjust="0"/>
    <p:restoredTop sz="97940" autoAdjust="0"/>
  </p:normalViewPr>
  <p:slideViewPr>
    <p:cSldViewPr snapToGrid="0">
      <p:cViewPr>
        <p:scale>
          <a:sx n="70" d="100"/>
          <a:sy n="70" d="100"/>
        </p:scale>
        <p:origin x="-1260" y="-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2400"/>
    </p:cViewPr>
  </p:sorterViewPr>
  <p:notesViewPr>
    <p:cSldViewPr snapToGrid="0">
      <p:cViewPr varScale="1">
        <p:scale>
          <a:sx n="48" d="100"/>
          <a:sy n="48" d="100"/>
        </p:scale>
        <p:origin x="-2538" y="-9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61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3/1/2019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316529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3/1/2019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178305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4523231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447078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531219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447078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447078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447078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447078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447078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447078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447078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44707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531219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447078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447078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447078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447078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447078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447078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447078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447078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447078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44707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53121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53121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53121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53121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53121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447078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44707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IE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‹N°›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30468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11113" y="6364288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11113" y="6502232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33" spc="400" dirty="0">
                <a:solidFill>
                  <a:schemeClr val="bg1"/>
                </a:solidFill>
              </a:rPr>
              <a:t> </a:t>
            </a:r>
            <a:r>
              <a:rPr lang="en-GB" sz="1100" b="1" spc="300" dirty="0" smtClean="0">
                <a:ea typeface="+mn-ea"/>
                <a:cs typeface="Arial" panose="020B0604020202020204" pitchFamily="34" charset="0"/>
              </a:rPr>
              <a:t>S5-192458, </a:t>
            </a:r>
            <a:r>
              <a:rPr lang="en-GB" sz="1100" b="1" spc="300" dirty="0" smtClean="0">
                <a:ea typeface="+mn-ea"/>
                <a:cs typeface="Arial" panose="020B0604020202020204" pitchFamily="34" charset="0"/>
              </a:rPr>
              <a:t>SA5#124, Taipei (Taiwan), 25 Feb. 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- </a:t>
            </a:r>
            <a:r>
              <a:rPr lang="en-GB" sz="1100" b="1" spc="300" dirty="0" smtClean="0">
                <a:ea typeface="+mn-ea"/>
                <a:cs typeface="Arial" panose="020B0604020202020204" pitchFamily="34" charset="0"/>
              </a:rPr>
              <a:t>1 Mar. 2019</a:t>
            </a:r>
            <a:endParaRPr lang="en-GB" sz="1100" b="1" spc="300" dirty="0"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1067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>
                <a:solidFill>
                  <a:schemeClr val="bg1"/>
                </a:solidFill>
              </a:rPr>
              <a:t>© 3GPP 2012</a:t>
            </a:r>
            <a:endParaRPr lang="en-GB" altLang="en-US" sz="1333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</a:t>
            </a:r>
            <a:r>
              <a:rPr lang="en-GB" altLang="en-US" sz="1067" dirty="0" smtClean="0"/>
              <a:t>2019</a:t>
            </a:r>
            <a:endParaRPr lang="en-GB" altLang="en-US" sz="1067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11079163" y="6364288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‹N°›</a:t>
            </a:fld>
            <a:endParaRPr lang="en-GB" altLang="en-US" sz="1333" b="1"/>
          </a:p>
          <a:p>
            <a:pPr>
              <a:defRPr/>
            </a:pPr>
            <a:endParaRPr lang="en-GB" altLang="en-US" sz="1333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  <p:sldLayoutId id="2147483939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7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67678" y="2820444"/>
            <a:ext cx="8621712" cy="146843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4800" dirty="0"/>
              <a:t/>
            </a:r>
            <a:br>
              <a:rPr lang="en-GB" sz="4800" dirty="0"/>
            </a:br>
            <a:r>
              <a:rPr lang="en-GB" sz="4800" dirty="0"/>
              <a:t> </a:t>
            </a:r>
            <a:r>
              <a:rPr lang="en-GB" altLang="zh-CN" sz="4800" b="1" dirty="0"/>
              <a:t>SA5 </a:t>
            </a:r>
            <a:r>
              <a:rPr lang="en-GB" altLang="zh-CN" sz="4800" b="1" dirty="0" smtClean="0"/>
              <a:t>OAM&amp;P SWG Exec Report</a:t>
            </a:r>
            <a:r>
              <a:rPr lang="en-GB" sz="4800" b="1" i="1" dirty="0"/>
              <a:t/>
            </a:r>
            <a:br>
              <a:rPr lang="en-GB" sz="4800" b="1" i="1" dirty="0"/>
            </a:br>
            <a:r>
              <a:rPr lang="fr-FR" sz="2400" dirty="0" smtClean="0">
                <a:latin typeface="Arial" pitchFamily="34" charset="0"/>
              </a:rPr>
              <a:t>SA5#124, 25 </a:t>
            </a:r>
            <a:r>
              <a:rPr lang="fr-FR" sz="2400" dirty="0" err="1" smtClean="0">
                <a:latin typeface="Arial" pitchFamily="34" charset="0"/>
              </a:rPr>
              <a:t>February</a:t>
            </a:r>
            <a:r>
              <a:rPr lang="fr-FR" sz="2400" dirty="0" smtClean="0">
                <a:latin typeface="Arial" pitchFamily="34" charset="0"/>
              </a:rPr>
              <a:t> – 1 March 2019</a:t>
            </a:r>
            <a:br>
              <a:rPr lang="fr-FR" sz="2400" dirty="0" smtClean="0">
                <a:latin typeface="Arial" pitchFamily="34" charset="0"/>
              </a:rPr>
            </a:br>
            <a:r>
              <a:rPr lang="fr-FR" sz="2400" dirty="0" smtClean="0">
                <a:latin typeface="Arial" pitchFamily="34" charset="0"/>
              </a:rPr>
              <a:t>Taipei (Taiwan)</a:t>
            </a:r>
            <a:r>
              <a:rPr lang="en-US" sz="4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sz="4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4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054990" y="4523069"/>
            <a:ext cx="85344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667" dirty="0"/>
              <a:t/>
            </a:r>
            <a:br>
              <a:rPr lang="en-US" altLang="en-US" sz="2667" dirty="0"/>
            </a:br>
            <a:r>
              <a:rPr lang="en-GB" sz="2400" dirty="0" smtClean="0">
                <a:latin typeface="Arial" charset="0"/>
              </a:rPr>
              <a:t>Jean-Michel CORNILY, </a:t>
            </a:r>
            <a:r>
              <a:rPr lang="en-GB" sz="2400" dirty="0">
                <a:latin typeface="Arial" charset="0"/>
              </a:rPr>
              <a:t>SA5 </a:t>
            </a:r>
            <a:r>
              <a:rPr lang="en-GB" sz="2400" dirty="0" smtClean="0">
                <a:latin typeface="Arial" charset="0"/>
              </a:rPr>
              <a:t>Vice-Chair</a:t>
            </a:r>
            <a:r>
              <a:rPr lang="en-GB" sz="2400" dirty="0">
                <a:latin typeface="Arial" charset="0"/>
              </a:rPr>
              <a:t>, </a:t>
            </a:r>
            <a:r>
              <a:rPr lang="en-GB" sz="2400" dirty="0" smtClean="0">
                <a:latin typeface="Arial" charset="0"/>
              </a:rPr>
              <a:t>ORANGE</a:t>
            </a:r>
          </a:p>
          <a:p>
            <a:pPr>
              <a:lnSpc>
                <a:spcPct val="80000"/>
              </a:lnSpc>
            </a:pPr>
            <a:r>
              <a:rPr lang="en-GB" sz="2400" dirty="0" smtClean="0">
                <a:latin typeface="Arial" charset="0"/>
              </a:rPr>
              <a:t>Christian TOCHE, SA5 Vice-Chair, HUAWEI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Rel-16 </a:t>
            </a:r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OAM&amp;P WIs </a:t>
            </a:r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(1/11)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02648455"/>
              </p:ext>
            </p:extLst>
          </p:nvPr>
        </p:nvGraphicFramePr>
        <p:xfrm>
          <a:off x="286603" y="1360424"/>
          <a:ext cx="11586948" cy="4761671"/>
        </p:xfrm>
        <a:graphic>
          <a:graphicData uri="http://schemas.openxmlformats.org/drawingml/2006/table">
            <a:tbl>
              <a:tblPr/>
              <a:tblGrid>
                <a:gridCol w="18117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6566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965340"/>
                <a:gridCol w="284418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293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6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Management of </a:t>
                      </a:r>
                      <a:r>
                        <a:rPr lang="en-US" sz="1600" b="1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QoE</a:t>
                      </a:r>
                      <a:r>
                        <a:rPr lang="en-US" sz="16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measurement collection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QOED</a:t>
                      </a:r>
                      <a:endParaRPr kumimoji="0" lang="en-GB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0498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760058</a:t>
                      </a:r>
                      <a:endParaRPr kumimoji="0" lang="en-GB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Ericsson</a:t>
                      </a:r>
                      <a:endParaRPr kumimoji="0" lang="en-GB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50% -&gt; 55%</a:t>
                      </a:r>
                      <a:endParaRPr kumimoji="0" lang="en-GB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SA#85 – Sep. 2019</a:t>
                      </a:r>
                      <a:endParaRPr kumimoji="0" lang="en-GB" altLang="zh-CN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TSs</a:t>
                      </a:r>
                      <a:endParaRPr kumimoji="0" lang="en-GB" altLang="zh-CN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 28.404, 28.405, 28.406, 28.307, 28.308, 28.309</a:t>
                      </a:r>
                      <a:endParaRPr kumimoji="0" lang="en-GB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6869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Activating and reporting in UTRAN are clarified with sequence diagram and textual description;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endParaRPr kumimoji="0" lang="en-US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Handling of </a:t>
                      </a:r>
                      <a:r>
                        <a:rPr kumimoji="0" lang="en-US" sz="14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QoE</a:t>
                      </a: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measurement handling during handover between RNCs in UTRAN is specified;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endParaRPr kumimoji="0" lang="en-US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 28.404 is updated according to comments from </a:t>
                      </a:r>
                      <a:r>
                        <a:rPr kumimoji="0" lang="en-US" sz="14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Edithelp</a:t>
                      </a: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.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  <a:endParaRPr kumimoji="0" lang="en-GB" altLang="zh-CN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71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None.</a:t>
                      </a:r>
                      <a:endParaRPr kumimoji="0" lang="en-GB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71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 for approval by SA5</a:t>
                      </a:r>
                      <a:endParaRPr kumimoji="0" lang="en-GB" altLang="zh-CN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None.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8166387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Rel-16 </a:t>
            </a:r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OAM&amp;P WIs </a:t>
            </a:r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(2/11)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17744400"/>
              </p:ext>
            </p:extLst>
          </p:nvPr>
        </p:nvGraphicFramePr>
        <p:xfrm>
          <a:off x="286603" y="1346776"/>
          <a:ext cx="11586948" cy="4600737"/>
        </p:xfrm>
        <a:graphic>
          <a:graphicData uri="http://schemas.openxmlformats.org/drawingml/2006/table">
            <a:tbl>
              <a:tblPr/>
              <a:tblGrid>
                <a:gridCol w="18117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6566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965340"/>
                <a:gridCol w="284418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293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6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Energy efficiency of 5G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EE_5G</a:t>
                      </a:r>
                      <a:endParaRPr kumimoji="0" lang="en-GB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0498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810023</a:t>
                      </a:r>
                      <a:endParaRPr kumimoji="0" lang="en-GB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Orange</a:t>
                      </a:r>
                      <a:endParaRPr kumimoji="0" lang="en-GB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40% -&gt; 40 %</a:t>
                      </a:r>
                      <a:endParaRPr kumimoji="0" lang="en-GB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SA#86 – Dec. 2019</a:t>
                      </a:r>
                      <a:endParaRPr kumimoji="0" lang="en-GB" altLang="zh-CN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TSs</a:t>
                      </a:r>
                      <a:endParaRPr kumimoji="0" lang="en-GB" altLang="zh-CN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 28.310</a:t>
                      </a:r>
                      <a:endParaRPr kumimoji="0" lang="en-GB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6869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lvl="0" indent="0">
                        <a:buFont typeface="Arial" panose="020B0604020202020204" pitchFamily="34" charset="0"/>
                        <a:buNone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One discussion paper on data volume measurements in NG-RAN for EE purposes was discussed. After discussions, it was agreed that, due that </a:t>
                      </a:r>
                      <a:r>
                        <a:rPr kumimoji="0" lang="en-US" sz="14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gNB</a:t>
                      </a: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can be multi-vendor and split (or not), it is necessary to define PEE measurements per </a:t>
                      </a:r>
                      <a:r>
                        <a:rPr kumimoji="0" lang="en-US" sz="14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gNB</a:t>
                      </a: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component, and aggregate them at </a:t>
                      </a:r>
                      <a:r>
                        <a:rPr kumimoji="0" lang="en-US" sz="14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gNB</a:t>
                      </a: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level. For non-split </a:t>
                      </a:r>
                      <a:r>
                        <a:rPr kumimoji="0" lang="en-US" sz="14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gNBs</a:t>
                      </a: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, the PEE measurement could be done at the </a:t>
                      </a:r>
                      <a:r>
                        <a:rPr kumimoji="0" lang="en-US" sz="14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ManagedElement</a:t>
                      </a: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level, provided that the subject ME does not contain other network functions (e.g. UPF) as well. It was agreed that more discussion is needed on this.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  <a:endParaRPr kumimoji="0" lang="en-GB" altLang="zh-CN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71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None.</a:t>
                      </a:r>
                      <a:endParaRPr kumimoji="0" lang="en-GB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71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 for approval by SA5</a:t>
                      </a:r>
                      <a:endParaRPr kumimoji="0" lang="en-GB" altLang="zh-CN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None.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741794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Rel-16 </a:t>
            </a:r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OAM&amp;P WIs </a:t>
            </a:r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(3/11)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7601255"/>
              </p:ext>
            </p:extLst>
          </p:nvPr>
        </p:nvGraphicFramePr>
        <p:xfrm>
          <a:off x="286603" y="1360424"/>
          <a:ext cx="11586948" cy="4600737"/>
        </p:xfrm>
        <a:graphic>
          <a:graphicData uri="http://schemas.openxmlformats.org/drawingml/2006/table">
            <a:tbl>
              <a:tblPr/>
              <a:tblGrid>
                <a:gridCol w="18117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6566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965340"/>
                <a:gridCol w="284418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293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6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OAM aspects of LTE and WLAN integration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OAM_LTE_WLAN</a:t>
                      </a:r>
                      <a:endParaRPr kumimoji="0" lang="en-GB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0498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810024</a:t>
                      </a:r>
                      <a:endParaRPr kumimoji="0" lang="en-GB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Intel</a:t>
                      </a:r>
                      <a:endParaRPr kumimoji="0" lang="en-GB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80% -&gt; </a:t>
                      </a:r>
                      <a:r>
                        <a:rPr kumimoji="0" lang="en-GB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100% </a:t>
                      </a:r>
                      <a:endParaRPr kumimoji="0" lang="en-GB" altLang="zh-CN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SA#84 – June 2019</a:t>
                      </a:r>
                      <a:endParaRPr kumimoji="0" lang="en-GB" altLang="zh-CN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TSs</a:t>
                      </a:r>
                      <a:endParaRPr kumimoji="0" lang="en-GB" altLang="zh-CN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0" lang="en-GB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6869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The WLAN status report related measurements have been discussed and agreed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endParaRPr kumimoji="0" lang="en-US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The WI is completed.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  <a:endParaRPr kumimoji="0" lang="en-GB" altLang="zh-CN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71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None.</a:t>
                      </a:r>
                      <a:endParaRPr kumimoji="0" lang="en-GB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71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 for approval by SA5</a:t>
                      </a:r>
                      <a:endParaRPr kumimoji="0" lang="en-GB" altLang="zh-CN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One CR.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741794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232011" y="260349"/>
            <a:ext cx="9785445" cy="96794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>
              <a:defRPr/>
            </a:pPr>
            <a:r>
              <a:rPr lang="en-US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OAM aspects of LTE and WLAN integration</a:t>
            </a:r>
          </a:p>
          <a:p>
            <a:pPr algn="ctr">
              <a:defRPr/>
            </a:pPr>
            <a:r>
              <a:rPr lang="en-US" altLang="zh-CN" sz="2800" kern="0" dirty="0" smtClean="0">
                <a:solidFill>
                  <a:srgbClr val="FF0000"/>
                </a:solidFill>
                <a:latin typeface="Calibri"/>
                <a:cs typeface="+mj-cs"/>
              </a:rPr>
              <a:t>CRs for approval by SA5 closing plenary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75073049"/>
              </p:ext>
            </p:extLst>
          </p:nvPr>
        </p:nvGraphicFramePr>
        <p:xfrm>
          <a:off x="450373" y="2167874"/>
          <a:ext cx="10972802" cy="1024227"/>
        </p:xfrm>
        <a:graphic>
          <a:graphicData uri="http://schemas.openxmlformats.org/drawingml/2006/table">
            <a:tbl>
              <a:tblPr/>
              <a:tblGrid>
                <a:gridCol w="131018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8708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791755"/>
              </a:tblGrid>
              <a:tr h="729169"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TDoc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Source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5058">
                <a:tc>
                  <a:txBody>
                    <a:bodyPr/>
                    <a:lstStyle/>
                    <a:p>
                      <a:pPr marL="82550" indent="0" algn="l" fontAlgn="t"/>
                      <a:r>
                        <a:rPr lang="fr-FR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S5-192149</a:t>
                      </a:r>
                      <a:endParaRPr lang="fr-FR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2550" indent="0" algn="l" fontAlgn="t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Rel-16 CR 32.425 Add measurements related to WLAN connection status report 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2550" indent="0" algn="l" fontAlgn="t"/>
                      <a:r>
                        <a:rPr lang="fr-F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Intel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337499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Rel-16 </a:t>
            </a:r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OAM&amp;P WIs </a:t>
            </a:r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(4/11)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07839005"/>
              </p:ext>
            </p:extLst>
          </p:nvPr>
        </p:nvGraphicFramePr>
        <p:xfrm>
          <a:off x="286603" y="1360424"/>
          <a:ext cx="11586948" cy="4600737"/>
        </p:xfrm>
        <a:graphic>
          <a:graphicData uri="http://schemas.openxmlformats.org/drawingml/2006/table">
            <a:tbl>
              <a:tblPr/>
              <a:tblGrid>
                <a:gridCol w="18117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6566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965340"/>
                <a:gridCol w="284418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293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6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Network policy management for mobile networks based on NFV scenarios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NETPOL</a:t>
                      </a:r>
                      <a:endParaRPr kumimoji="0" lang="en-GB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0498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810025</a:t>
                      </a:r>
                      <a:endParaRPr kumimoji="0" lang="en-GB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China Mobile</a:t>
                      </a:r>
                      <a:endParaRPr kumimoji="0" lang="en-GB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10% -&gt; 10%</a:t>
                      </a:r>
                      <a:endParaRPr kumimoji="0" lang="en-GB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SA#85 – Sept. 2019</a:t>
                      </a:r>
                      <a:endParaRPr kumimoji="0" lang="en-GB" altLang="zh-CN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TSs</a:t>
                      </a:r>
                      <a:endParaRPr kumimoji="0" lang="en-GB" altLang="zh-CN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 28.311</a:t>
                      </a:r>
                      <a:endParaRPr kumimoji="0" lang="en-GB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6869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lvl="0" indent="0">
                        <a:buFont typeface="Arial" panose="020B0604020202020204" pitchFamily="34" charset="0"/>
                        <a:buNone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 session at this meeting.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  <a:endParaRPr kumimoji="0" lang="en-GB" altLang="zh-CN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71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None.</a:t>
                      </a:r>
                      <a:endParaRPr kumimoji="0" lang="en-GB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71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 for approval by SA5</a:t>
                      </a:r>
                      <a:endParaRPr kumimoji="0" lang="en-GB" altLang="zh-CN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None.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741794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Rel-16 </a:t>
            </a:r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OAM&amp;P WIs </a:t>
            </a:r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(5/11)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18077262"/>
              </p:ext>
            </p:extLst>
          </p:nvPr>
        </p:nvGraphicFramePr>
        <p:xfrm>
          <a:off x="286603" y="1374072"/>
          <a:ext cx="11586948" cy="4761671"/>
        </p:xfrm>
        <a:graphic>
          <a:graphicData uri="http://schemas.openxmlformats.org/drawingml/2006/table">
            <a:tbl>
              <a:tblPr/>
              <a:tblGrid>
                <a:gridCol w="18117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6566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965340"/>
                <a:gridCol w="284418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293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6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Methodology for 5G management specifications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METHOGY</a:t>
                      </a:r>
                      <a:endParaRPr kumimoji="0" lang="en-GB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0498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810026</a:t>
                      </a:r>
                      <a:endParaRPr kumimoji="0" lang="en-GB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Ericsson</a:t>
                      </a:r>
                      <a:endParaRPr kumimoji="0" lang="en-GB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80% -&gt; </a:t>
                      </a: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85%</a:t>
                      </a:r>
                      <a:endParaRPr kumimoji="0" lang="en-GB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SA#84 – June 2019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(Previously SA#83 – March 2019)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TSs</a:t>
                      </a:r>
                      <a:endParaRPr kumimoji="0" lang="en-GB" altLang="zh-CN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 32.160</a:t>
                      </a:r>
                      <a:endParaRPr kumimoji="0" lang="en-GB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6869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lvl="0" indent="0">
                        <a:buFont typeface="Arial" panose="020B0604020202020204" pitchFamily="34" charset="0"/>
                        <a:buNone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As input to the meeting there were 8 contributions amongst which 2 were discussion papers. Further discussion is needed to resolve the question on which rules/style guidelines are needed for stage 2 to stage 3 mapping to Yang, XML and JSON.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  <a:endParaRPr kumimoji="0" lang="en-GB" altLang="zh-CN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71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None.</a:t>
                      </a:r>
                      <a:endParaRPr kumimoji="0" lang="en-GB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71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 for approval by SA5</a:t>
                      </a:r>
                      <a:endParaRPr kumimoji="0" lang="en-GB" altLang="zh-CN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None.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741794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Rel-16 </a:t>
            </a:r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OAM&amp;P WIs </a:t>
            </a:r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(6/11)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71724663"/>
              </p:ext>
            </p:extLst>
          </p:nvPr>
        </p:nvGraphicFramePr>
        <p:xfrm>
          <a:off x="286603" y="1360424"/>
          <a:ext cx="11586948" cy="4761671"/>
        </p:xfrm>
        <a:graphic>
          <a:graphicData uri="http://schemas.openxmlformats.org/drawingml/2006/table">
            <a:tbl>
              <a:tblPr/>
              <a:tblGrid>
                <a:gridCol w="18117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6566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965340"/>
                <a:gridCol w="284418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293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6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Intent driven management services for mobile networks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IDMS_MN</a:t>
                      </a:r>
                      <a:endParaRPr kumimoji="0" lang="en-GB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0498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810027</a:t>
                      </a:r>
                      <a:endParaRPr kumimoji="0" lang="en-GB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Huawei</a:t>
                      </a:r>
                      <a:endParaRPr kumimoji="0" lang="en-GB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60% -&gt; </a:t>
                      </a: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30%</a:t>
                      </a:r>
                      <a:endParaRPr kumimoji="0" lang="en-GB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SA#86 – Dec. 2019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(Previously SA#84 – June 2019</a:t>
                      </a:r>
                      <a:r>
                        <a:rPr kumimoji="0" lang="en-GB" altLang="zh-CN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)</a:t>
                      </a:r>
                      <a:endParaRPr kumimoji="0" lang="en-GB" altLang="zh-CN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TSs</a:t>
                      </a:r>
                      <a:endParaRPr kumimoji="0" lang="en-GB" altLang="zh-CN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TR 28.812, TS 28.312</a:t>
                      </a:r>
                      <a:endParaRPr kumimoji="0" lang="en-GB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6869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lvl="0" indent="0">
                        <a:buFont typeface="Arial" panose="020B0604020202020204" pitchFamily="34" charset="0"/>
                        <a:buNone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completion: overall 30%.  The work item includes a study phase and a work item phase:</a:t>
                      </a:r>
                    </a:p>
                    <a:p>
                      <a:pPr marL="0" lvl="0" indent="0">
                        <a:buFont typeface="Arial" panose="020B0604020202020204" pitchFamily="34" charset="0"/>
                        <a:buNone/>
                      </a:pPr>
                      <a:endParaRPr kumimoji="0" lang="en-US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Study phase 65 % (previously 60%);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 phase is not started.</a:t>
                      </a:r>
                    </a:p>
                    <a:p>
                      <a:pPr marL="0" lvl="0" indent="0">
                        <a:buFont typeface="Arial" panose="020B0604020202020204" pitchFamily="34" charset="0"/>
                        <a:buNone/>
                      </a:pPr>
                      <a:endParaRPr kumimoji="0" lang="en-US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0" lvl="0" indent="0">
                        <a:buFont typeface="Arial" panose="020B0604020202020204" pitchFamily="34" charset="0"/>
                        <a:buNone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Concept of IDMS, some intent driven use cases, the relation between intent and automation have been discussed.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  <a:endParaRPr kumimoji="0" lang="en-GB" altLang="zh-CN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71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None.</a:t>
                      </a:r>
                      <a:endParaRPr kumimoji="0" lang="en-GB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71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 for approval by SA5</a:t>
                      </a:r>
                      <a:endParaRPr kumimoji="0" lang="en-GB" altLang="zh-CN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None.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741794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Rel-16 </a:t>
            </a:r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OAM&amp;P WIs </a:t>
            </a:r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(7/11)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58332010"/>
              </p:ext>
            </p:extLst>
          </p:nvPr>
        </p:nvGraphicFramePr>
        <p:xfrm>
          <a:off x="177421" y="950989"/>
          <a:ext cx="11859905" cy="6131372"/>
        </p:xfrm>
        <a:graphic>
          <a:graphicData uri="http://schemas.openxmlformats.org/drawingml/2006/table">
            <a:tbl>
              <a:tblPr/>
              <a:tblGrid>
                <a:gridCol w="185444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5908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943648"/>
                <a:gridCol w="2091548"/>
                <a:gridCol w="291118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04393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6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performance assurance for 5G networks including network slicing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5G_SLICE_ePA</a:t>
                      </a:r>
                      <a:endParaRPr kumimoji="0" lang="en-GB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9326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810031</a:t>
                      </a:r>
                      <a:endParaRPr kumimoji="0" lang="en-GB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196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Intel, China Mobile</a:t>
                      </a:r>
                      <a:endParaRPr kumimoji="0" lang="en-GB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50% -&gt; 60%</a:t>
                      </a:r>
                      <a:endParaRPr kumimoji="0" lang="en-GB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196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SA#86 – Dec. 2019 (Previously SA#84 – June 2019)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TSs</a:t>
                      </a:r>
                      <a:endParaRPr kumimoji="0" lang="en-GB" altLang="zh-CN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 28.550, 28.552, 28.554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7467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lvl="0" indent="0">
                        <a:buFont typeface="Arial" panose="020B0604020202020204" pitchFamily="34" charset="0"/>
                        <a:buNone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The group discussed the following topics: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lvl="0" indent="0">
                        <a:buFont typeface="Arial" panose="020B0604020202020204" pitchFamily="34" charset="0"/>
                        <a:buNone/>
                      </a:pPr>
                      <a:endParaRPr kumimoji="0" lang="en-US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156424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Threshold monitoring service;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Threshold monitor IOCs;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Performance data streaming operations;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Update of the WID;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Restructure of TS 28.552;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E-UTRA-NR Dual Connectivity related measurements;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Measurements related to RRC connection re-establishment;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Measurements related to RRC connection resume;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RSRP measurements for Beams;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 related measurements;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PDCP data volume in DC scenario;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PDCP throughput measurements;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4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QoS</a:t>
                      </a: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flow measurements for N3;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Packet loss rate measurement over N3;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Measurements related to registration via untrusted non-3GPP access;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Measurements related to inter-AMF handover;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PDCP split volume measurements;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Mean radio resource utilization of network slice instance measurements;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KPI and measurements on DRB </a:t>
                      </a:r>
                      <a:r>
                        <a:rPr kumimoji="0" lang="en-US" sz="14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retainability</a:t>
                      </a: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;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LS to RAN on data activity reporting;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Update definition of mean number of PDU sessions KPI;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Correction of percentage unrestricted volume measurements.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54640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  <a:endParaRPr kumimoji="0" lang="en-GB" altLang="zh-CN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71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None.</a:t>
                      </a:r>
                      <a:endParaRPr kumimoji="0" lang="en-GB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71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6087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 for approval by SA5</a:t>
                      </a:r>
                      <a:endParaRPr kumimoji="0" lang="en-GB" altLang="zh-CN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5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CRs </a:t>
                      </a:r>
                      <a:r>
                        <a:rPr kumimoji="0" lang="en-GB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.</a:t>
                      </a:r>
                      <a:endParaRPr kumimoji="0" lang="en-GB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2897148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Rel-16 </a:t>
            </a:r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OAM&amp;P WIs </a:t>
            </a:r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(8/11)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28187832"/>
              </p:ext>
            </p:extLst>
          </p:nvPr>
        </p:nvGraphicFramePr>
        <p:xfrm>
          <a:off x="286603" y="1196648"/>
          <a:ext cx="11586948" cy="4761671"/>
        </p:xfrm>
        <a:graphic>
          <a:graphicData uri="http://schemas.openxmlformats.org/drawingml/2006/table">
            <a:tbl>
              <a:tblPr/>
              <a:tblGrid>
                <a:gridCol w="18117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6566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965340"/>
                <a:gridCol w="284418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293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6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Discovery of management services in 5G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5GDMS</a:t>
                      </a:r>
                      <a:endParaRPr kumimoji="0" lang="en-GB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0498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820035</a:t>
                      </a:r>
                      <a:endParaRPr kumimoji="0" lang="en-GB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Huawei</a:t>
                      </a:r>
                      <a:endParaRPr kumimoji="0" lang="en-GB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15% -&gt; </a:t>
                      </a: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25%</a:t>
                      </a:r>
                      <a:endParaRPr kumimoji="0" lang="en-GB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SA#85 – Sept. 2019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(Previously SA#84 – June 2019</a:t>
                      </a:r>
                      <a:r>
                        <a:rPr kumimoji="0" lang="en-GB" altLang="zh-CN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)</a:t>
                      </a:r>
                      <a:endParaRPr kumimoji="0" lang="en-GB" altLang="zh-CN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TSs</a:t>
                      </a:r>
                      <a:endParaRPr kumimoji="0" lang="en-GB" altLang="zh-CN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0" lang="en-GB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6869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lvl="0" indent="0">
                        <a:buFont typeface="Arial" panose="020B0604020202020204" pitchFamily="34" charset="0"/>
                        <a:buNone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As input to the meeting there were 5 contributions, amongst which 1 was a late contribution. All available contributions, besides 1 late contribution, were treated. The group discussed: 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4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MnS</a:t>
                      </a: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discovery approach available options and way forward;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Stage 1 discovery of </a:t>
                      </a:r>
                      <a:r>
                        <a:rPr kumimoji="0" lang="en-US" sz="14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MnS</a:t>
                      </a: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access information use case;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Stage 1 discovery of </a:t>
                      </a:r>
                      <a:r>
                        <a:rPr kumimoji="0" lang="en-US" sz="14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MnS</a:t>
                      </a: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access information use case related requirements;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Stage 1 </a:t>
                      </a:r>
                      <a:r>
                        <a:rPr kumimoji="0" lang="en-US" sz="14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MnS</a:t>
                      </a: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exposure governance use case;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Stage 1 </a:t>
                      </a:r>
                      <a:r>
                        <a:rPr kumimoji="0" lang="en-US" sz="14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MnS</a:t>
                      </a: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exposure governance use case related requirements.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  <a:endParaRPr kumimoji="0" lang="en-GB" altLang="zh-CN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71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Revised WID (S5-192176).</a:t>
                      </a:r>
                      <a:endParaRPr kumimoji="0" lang="en-GB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71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 for approval by SA5</a:t>
                      </a:r>
                      <a:endParaRPr kumimoji="0" lang="en-GB" altLang="zh-CN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None.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5069794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Rel-16 </a:t>
            </a:r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OAM&amp;P WIs </a:t>
            </a:r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(9/11)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27635235"/>
              </p:ext>
            </p:extLst>
          </p:nvPr>
        </p:nvGraphicFramePr>
        <p:xfrm>
          <a:off x="286603" y="1415016"/>
          <a:ext cx="11586948" cy="4761671"/>
        </p:xfrm>
        <a:graphic>
          <a:graphicData uri="http://schemas.openxmlformats.org/drawingml/2006/table">
            <a:tbl>
              <a:tblPr/>
              <a:tblGrid>
                <a:gridCol w="18117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6566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965340"/>
                <a:gridCol w="284418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293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6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NRM enhancements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eNRM</a:t>
                      </a:r>
                      <a:endParaRPr kumimoji="0" lang="en-GB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0498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820032</a:t>
                      </a:r>
                      <a:endParaRPr kumimoji="0" lang="en-GB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Nokia</a:t>
                      </a:r>
                      <a:endParaRPr kumimoji="0" lang="en-GB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0% -&gt; 10%</a:t>
                      </a:r>
                      <a:endParaRPr kumimoji="0" lang="en-GB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SA#85 – Sept. 2019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(Previously SA#84 – June 2019</a:t>
                      </a:r>
                      <a:r>
                        <a:rPr kumimoji="0" lang="en-GB" altLang="zh-CN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)</a:t>
                      </a:r>
                      <a:endParaRPr kumimoji="0" lang="en-GB" altLang="zh-CN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TSs</a:t>
                      </a:r>
                      <a:endParaRPr kumimoji="0" lang="en-GB" altLang="zh-CN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0" lang="en-GB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6869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lvl="0" indent="0">
                        <a:buFont typeface="Arial" panose="020B0604020202020204" pitchFamily="34" charset="0"/>
                        <a:buNone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During this meeting, 3 contributions were discussed for endorsement, which proposed Network Resource Model (NRM) definition for managed service IOC and constituted attributes, especially state and registration state of the managed service.</a:t>
                      </a:r>
                    </a:p>
                    <a:p>
                      <a:pPr marL="0" lvl="0" indent="0">
                        <a:buFont typeface="Arial" panose="020B0604020202020204" pitchFamily="34" charset="0"/>
                        <a:buNone/>
                      </a:pPr>
                      <a:endParaRPr kumimoji="0" lang="en-US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0" lvl="0" indent="0">
                        <a:buFont typeface="Arial" panose="020B0604020202020204" pitchFamily="34" charset="0"/>
                        <a:buNone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Updated the WID to add impacted TSs and time scale.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  <a:endParaRPr kumimoji="0" lang="en-GB" altLang="zh-CN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71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Revised WID (S5-192411).</a:t>
                      </a:r>
                      <a:endParaRPr kumimoji="0" lang="en-GB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71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 for approval by SA5</a:t>
                      </a:r>
                      <a:endParaRPr kumimoji="0" lang="en-GB" altLang="zh-CN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None.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5358804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7409" y="218368"/>
            <a:ext cx="8973312" cy="768101"/>
          </a:xfrm>
        </p:spPr>
        <p:txBody>
          <a:bodyPr/>
          <a:lstStyle/>
          <a:p>
            <a:r>
              <a:rPr lang="sv-SE" dirty="0"/>
              <a:t>Incoming </a:t>
            </a:r>
            <a:r>
              <a:rPr lang="sv-SE" dirty="0" smtClean="0"/>
              <a:t>LSs</a:t>
            </a:r>
            <a:endParaRPr lang="sv-SE" dirty="0"/>
          </a:p>
        </p:txBody>
      </p:sp>
      <p:graphicFrame>
        <p:nvGraphicFramePr>
          <p:cNvPr id="5" name="Table Placeholder 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2879390431"/>
              </p:ext>
            </p:extLst>
          </p:nvPr>
        </p:nvGraphicFramePr>
        <p:xfrm>
          <a:off x="136239" y="1705118"/>
          <a:ext cx="11946577" cy="1989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2008">
                  <a:extLst>
                    <a:ext uri="{9D8B030D-6E8A-4147-A177-3AD203B41FA5}">
                      <a16:colId xmlns="" xmlns:a16="http://schemas.microsoft.com/office/drawing/2014/main" val="570476699"/>
                    </a:ext>
                  </a:extLst>
                </a:gridCol>
                <a:gridCol w="7164867">
                  <a:extLst>
                    <a:ext uri="{9D8B030D-6E8A-4147-A177-3AD203B41FA5}">
                      <a16:colId xmlns="" xmlns:a16="http://schemas.microsoft.com/office/drawing/2014/main" val="2618836924"/>
                    </a:ext>
                  </a:extLst>
                </a:gridCol>
                <a:gridCol w="1243245">
                  <a:extLst>
                    <a:ext uri="{9D8B030D-6E8A-4147-A177-3AD203B41FA5}">
                      <a16:colId xmlns="" xmlns:a16="http://schemas.microsoft.com/office/drawing/2014/main" val="3016348962"/>
                    </a:ext>
                  </a:extLst>
                </a:gridCol>
                <a:gridCol w="1157504">
                  <a:extLst>
                    <a:ext uri="{9D8B030D-6E8A-4147-A177-3AD203B41FA5}">
                      <a16:colId xmlns="" xmlns:a16="http://schemas.microsoft.com/office/drawing/2014/main" val="3690116950"/>
                    </a:ext>
                  </a:extLst>
                </a:gridCol>
                <a:gridCol w="1228953">
                  <a:extLst>
                    <a:ext uri="{9D8B030D-6E8A-4147-A177-3AD203B41FA5}">
                      <a16:colId xmlns="" xmlns:a16="http://schemas.microsoft.com/office/drawing/2014/main" val="2952368263"/>
                    </a:ext>
                  </a:extLst>
                </a:gridCol>
              </a:tblGrid>
              <a:tr h="759583">
                <a:tc>
                  <a:txBody>
                    <a:bodyPr/>
                    <a:lstStyle/>
                    <a:p>
                      <a:pPr algn="ctr"/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  <a:endParaRPr lang="sv-SE" sz="2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Source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Decision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ReplyIn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283687663"/>
                  </a:ext>
                </a:extLst>
              </a:tr>
              <a:tr h="401874"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S5-192049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Reply LS from SA2 to SA5 on Slice related Data Analytics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S2-1901294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replied to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S5-192308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01874"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S5-192050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Ls from SA2 ccSA5 on providing information on SLA fulfilment to NG-RAN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S2-1901382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replied to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S5-192309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989524554"/>
                  </a:ext>
                </a:extLst>
              </a:tr>
              <a:tr h="426208"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S5-192051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Ls from SA4 cc SA5 on Collection of Slice Related Data Analytics from UEs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S4-190195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replied</a:t>
                      </a:r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to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S5-192310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3835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Rel-16 </a:t>
            </a:r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OAM&amp;P WIs </a:t>
            </a:r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(10/11)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12101445"/>
              </p:ext>
            </p:extLst>
          </p:nvPr>
        </p:nvGraphicFramePr>
        <p:xfrm>
          <a:off x="286603" y="1374072"/>
          <a:ext cx="11586948" cy="4600737"/>
        </p:xfrm>
        <a:graphic>
          <a:graphicData uri="http://schemas.openxmlformats.org/drawingml/2006/table">
            <a:tbl>
              <a:tblPr/>
              <a:tblGrid>
                <a:gridCol w="18117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6566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965340"/>
                <a:gridCol w="284418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293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6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Trace Management in the context of Services Based Management Architecture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TM_SBMA</a:t>
                      </a:r>
                      <a:endParaRPr kumimoji="0" lang="en-GB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0498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820036</a:t>
                      </a:r>
                      <a:endParaRPr kumimoji="0" lang="en-GB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Nokia</a:t>
                      </a:r>
                      <a:endParaRPr kumimoji="0" lang="en-GB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0% -&gt; 0%</a:t>
                      </a:r>
                      <a:endParaRPr kumimoji="0" lang="en-GB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SA#84 – June 2019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TSs</a:t>
                      </a:r>
                      <a:endParaRPr kumimoji="0" lang="en-GB" altLang="zh-CN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0" lang="en-GB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6869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lvl="0" indent="0">
                        <a:buFont typeface="Arial" panose="020B0604020202020204" pitchFamily="34" charset="0"/>
                        <a:buNone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 session at this meeting.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  <a:endParaRPr kumimoji="0" lang="en-GB" altLang="zh-CN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71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None.</a:t>
                      </a:r>
                      <a:endParaRPr kumimoji="0" lang="en-GB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71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 for approval by SA5</a:t>
                      </a:r>
                      <a:endParaRPr kumimoji="0" lang="en-GB" altLang="zh-CN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None.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986330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Rel-16 </a:t>
            </a:r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OAM&amp;P WIs </a:t>
            </a:r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(11/11)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2226784"/>
              </p:ext>
            </p:extLst>
          </p:nvPr>
        </p:nvGraphicFramePr>
        <p:xfrm>
          <a:off x="286603" y="1374072"/>
          <a:ext cx="11586948" cy="4643718"/>
        </p:xfrm>
        <a:graphic>
          <a:graphicData uri="http://schemas.openxmlformats.org/drawingml/2006/table">
            <a:tbl>
              <a:tblPr/>
              <a:tblGrid>
                <a:gridCol w="18117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6566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965340"/>
                <a:gridCol w="284418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293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6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Integration of ONAP and 3GPP 5G management framework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600" b="1" i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(Preliminary work before SA approval)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ONAP3GPP</a:t>
                      </a:r>
                      <a:endParaRPr kumimoji="0" lang="en-GB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0498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??????</a:t>
                      </a:r>
                      <a:endParaRPr kumimoji="0" lang="en-GB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AT&amp;T</a:t>
                      </a:r>
                      <a:endParaRPr kumimoji="0" lang="en-GB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0% -&gt; 5%</a:t>
                      </a:r>
                      <a:endParaRPr kumimoji="0" lang="en-GB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SA#87 - March 2020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TSs</a:t>
                      </a:r>
                      <a:endParaRPr kumimoji="0" lang="en-GB" altLang="zh-CN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0" lang="en-GB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6869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lvl="0" indent="0">
                        <a:buFont typeface="Arial" panose="020B0604020202020204" pitchFamily="34" charset="0"/>
                        <a:buNone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 draft CR proposed an approach to produce a new RESTful JSON solutions set for the integration of the fault supervision data report service with the ONAP VES Collector. Questions have been raised on:</a:t>
                      </a:r>
                    </a:p>
                    <a:p>
                      <a:pPr marL="0" lvl="0" indent="0">
                        <a:buFont typeface="Arial" panose="020B0604020202020204" pitchFamily="34" charset="0"/>
                        <a:buNone/>
                      </a:pPr>
                      <a:endParaRPr kumimoji="0" lang="en-US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The support of </a:t>
                      </a:r>
                      <a:r>
                        <a:rPr kumimoji="0" lang="en-US" sz="14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notifyNewAlarm</a:t>
                      </a: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parameter ‘</a:t>
                      </a:r>
                      <a:r>
                        <a:rPr kumimoji="0" lang="en-US" sz="14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eventType</a:t>
                      </a: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’. Solved during offline discussion (</a:t>
                      </a:r>
                      <a:r>
                        <a:rPr kumimoji="0" lang="en-US" sz="14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eventType</a:t>
                      </a: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is an attribute of IOC </a:t>
                      </a:r>
                      <a:r>
                        <a:rPr kumimoji="0" lang="en-US" sz="14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AlarmNotification</a:t>
                      </a: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, not a parameter </a:t>
                      </a:r>
                      <a:r>
                        <a:rPr kumimoji="0" lang="en-US" sz="1400" b="0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of the notification</a:t>
                      </a: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);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Resource names – to be studied further;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The column ‘SS parameter location’: during offline discussion, it was agreed that this column can be deleted as it brings no value.</a:t>
                      </a:r>
                    </a:p>
                    <a:p>
                      <a:pPr marL="0" lvl="0" indent="0">
                        <a:buFont typeface="Arial" panose="020B0604020202020204" pitchFamily="34" charset="0"/>
                        <a:buNone/>
                      </a:pPr>
                      <a:endParaRPr kumimoji="0" lang="en-US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0" lvl="0" indent="0">
                        <a:buFont typeface="Arial" panose="020B0604020202020204" pitchFamily="34" charset="0"/>
                        <a:buNone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An updated (draft) CR will be submitted at next meeting, based on the comments received.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  <a:endParaRPr kumimoji="0" lang="en-GB" altLang="zh-CN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71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None.</a:t>
                      </a:r>
                      <a:endParaRPr kumimoji="0" lang="en-GB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71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 for approval by SA5</a:t>
                      </a:r>
                      <a:endParaRPr kumimoji="0" lang="en-GB" altLang="zh-CN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None.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169393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OAM&amp;P SIs (1/10)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7368106"/>
              </p:ext>
            </p:extLst>
          </p:nvPr>
        </p:nvGraphicFramePr>
        <p:xfrm>
          <a:off x="177420" y="1401368"/>
          <a:ext cx="11887201" cy="4452141"/>
        </p:xfrm>
        <a:graphic>
          <a:graphicData uri="http://schemas.openxmlformats.org/drawingml/2006/table">
            <a:tbl>
              <a:tblPr/>
              <a:tblGrid>
                <a:gridCol w="185871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6842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042181"/>
                <a:gridCol w="291788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293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Study Item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6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integration of ONAP DCAE and 3GPP management architecture</a:t>
                      </a:r>
                      <a:endParaRPr kumimoji="0" lang="en-GB" altLang="zh-CN" sz="1600" b="1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FS_ONAPDCAE</a:t>
                      </a:r>
                      <a:endParaRPr kumimoji="0" lang="en-GB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0498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780031</a:t>
                      </a:r>
                      <a:endParaRPr kumimoji="0" lang="en-GB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AT&amp;T, Orange</a:t>
                      </a:r>
                      <a:endParaRPr kumimoji="0" lang="en-GB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95% -&gt; 100%</a:t>
                      </a:r>
                      <a:endParaRPr kumimoji="0" lang="en-GB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SA#83 – March 2019</a:t>
                      </a:r>
                      <a:endParaRPr kumimoji="0" lang="en-GB" altLang="zh-CN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TR</a:t>
                      </a:r>
                      <a:endParaRPr kumimoji="0" lang="en-GB" altLang="zh-CN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TR 28.890 (Previously TR 28.900)</a:t>
                      </a:r>
                      <a:endParaRPr kumimoji="0" lang="en-GB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731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One </a:t>
                      </a:r>
                      <a:r>
                        <a:rPr kumimoji="0" lang="en-US" sz="14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pCR</a:t>
                      </a: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dealing with Heartbeat and Communication Surveillance was presented, discussed, and approved.</a:t>
                      </a:r>
                      <a:b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</a:b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/>
                      </a:r>
                      <a:b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</a:b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After the session, it was agreed that the existing empty clause 7 (Overall conclusion) will be deleted by the Rapporteur when implementing agreed </a:t>
                      </a:r>
                      <a:r>
                        <a:rPr kumimoji="0" lang="en-US" sz="14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pCRs</a:t>
                      </a: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.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  <a:endParaRPr kumimoji="0" lang="en-GB" altLang="zh-CN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TR 28.890 to be sent out to SA#83 for Approval (cf. S5-192270).</a:t>
                      </a:r>
                      <a:endParaRPr kumimoji="0" lang="en-GB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  <a:endParaRPr kumimoji="0" lang="en-GB" altLang="zh-CN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3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One </a:t>
                      </a:r>
                      <a:r>
                        <a:rPr kumimoji="0" lang="en-GB" sz="14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pCR</a:t>
                      </a:r>
                      <a:r>
                        <a:rPr kumimoji="0" lang="en-GB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.</a:t>
                      </a:r>
                      <a:endParaRPr kumimoji="0" lang="en-GB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3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6872691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OAM&amp;P SIs (2/10)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63502644"/>
              </p:ext>
            </p:extLst>
          </p:nvPr>
        </p:nvGraphicFramePr>
        <p:xfrm>
          <a:off x="835573" y="1313128"/>
          <a:ext cx="10537719" cy="4782866"/>
        </p:xfrm>
        <a:graphic>
          <a:graphicData uri="http://schemas.openxmlformats.org/drawingml/2006/table">
            <a:tbl>
              <a:tblPr/>
              <a:tblGrid>
                <a:gridCol w="164770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0656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696821"/>
                <a:gridCol w="258663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293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Study Item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6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integration of ONAP and 3GPP configuration management services for 5G networks 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FS_ONAPCINT</a:t>
                      </a:r>
                      <a:endParaRPr kumimoji="0" lang="en-GB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0498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800038</a:t>
                      </a:r>
                      <a:endParaRPr kumimoji="0" lang="en-GB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Ericsson</a:t>
                      </a:r>
                      <a:endParaRPr kumimoji="0" lang="en-GB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61% -&gt; </a:t>
                      </a:r>
                      <a:r>
                        <a:rPr kumimoji="0" lang="en-GB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100%</a:t>
                      </a:r>
                      <a:endParaRPr kumimoji="0" lang="en-GB" altLang="zh-CN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SA#83 – March 2019</a:t>
                      </a:r>
                      <a:endParaRPr kumimoji="0" lang="en-GB" altLang="zh-CN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TR</a:t>
                      </a:r>
                      <a:endParaRPr kumimoji="0" lang="en-GB" altLang="zh-CN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TR 28.890 (Previously TR 28.900)</a:t>
                      </a:r>
                      <a:endParaRPr kumimoji="0" lang="en-GB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038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lvl="0" indent="0">
                        <a:buFontTx/>
                        <a:buNone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The following </a:t>
                      </a:r>
                      <a:r>
                        <a:rPr kumimoji="0" lang="en-US" sz="14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pCRs</a:t>
                      </a: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on ONAP integration for CM have been discussed: 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Configuration Management handling 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Add Handling of configuration notification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Technical Corrections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Add the description of SDNC 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add the description of 3GPP provisioning management service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Conclusion on CM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After the session, it was agreed that the existing empty clause 7 (Overall conclusion) will be deleted by the Rapporteur when implementing agreed </a:t>
                      </a:r>
                      <a:r>
                        <a:rPr kumimoji="0" lang="en-US" sz="14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pCRs</a:t>
                      </a: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.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  <a:endParaRPr kumimoji="0" lang="en-GB" altLang="zh-CN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TR 28.890 to be sent out to SA#83 for Approval (cf. S5-192270).</a:t>
                      </a:r>
                      <a:endParaRPr kumimoji="0" lang="en-GB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  <a:endParaRPr kumimoji="0" lang="en-GB" altLang="zh-CN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pCRs</a:t>
                      </a:r>
                      <a:r>
                        <a:rPr kumimoji="0" lang="en-GB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.</a:t>
                      </a:r>
                      <a:endParaRPr kumimoji="0" lang="en-GB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4825994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OAM&amp;P SIs (3/10)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27766170"/>
              </p:ext>
            </p:extLst>
          </p:nvPr>
        </p:nvGraphicFramePr>
        <p:xfrm>
          <a:off x="189186" y="1360424"/>
          <a:ext cx="11824139" cy="4943800"/>
        </p:xfrm>
        <a:graphic>
          <a:graphicData uri="http://schemas.openxmlformats.org/drawingml/2006/table">
            <a:tbl>
              <a:tblPr/>
              <a:tblGrid>
                <a:gridCol w="18488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4684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026042"/>
                <a:gridCol w="290240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293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Study Item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6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protocol enhancement for real time communication 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FS_PROTIMP</a:t>
                      </a:r>
                      <a:endParaRPr kumimoji="0" lang="en-GB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0498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800037</a:t>
                      </a:r>
                      <a:endParaRPr kumimoji="0" lang="en-GB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Nokia</a:t>
                      </a:r>
                      <a:endParaRPr kumimoji="0" lang="en-GB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0% -&gt; 0%</a:t>
                      </a:r>
                      <a:endParaRPr kumimoji="0" lang="en-GB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SA#86 </a:t>
                      </a:r>
                      <a:r>
                        <a:rPr kumimoji="0" lang="en-GB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– </a:t>
                      </a:r>
                      <a:r>
                        <a:rPr kumimoji="0" lang="en-GB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Dec. 2019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(Previously SA#83 – March 2019</a:t>
                      </a:r>
                      <a:r>
                        <a:rPr kumimoji="0" lang="en-GB" altLang="zh-CN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)</a:t>
                      </a:r>
                      <a:endParaRPr kumimoji="0" lang="en-GB" altLang="zh-CN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TR</a:t>
                      </a:r>
                      <a:endParaRPr kumimoji="0" lang="en-GB" altLang="zh-CN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TR 28.823</a:t>
                      </a:r>
                      <a:endParaRPr kumimoji="0" lang="en-GB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038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lvl="0" indent="0">
                        <a:buFont typeface="Arial" panose="020B0604020202020204" pitchFamily="34" charset="0"/>
                        <a:buNone/>
                      </a:pPr>
                      <a:r>
                        <a:rPr kumimoji="0" lang="en-GB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 session at this meeting.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  <a:endParaRPr kumimoji="0" lang="en-GB" altLang="zh-CN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None.</a:t>
                      </a:r>
                      <a:endParaRPr kumimoji="0" lang="en-GB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  <a:endParaRPr kumimoji="0" lang="en-GB" altLang="zh-CN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None.</a:t>
                      </a:r>
                      <a:endParaRPr kumimoji="0" lang="en-GB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069589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OAM&amp;P SIs (4/10)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79866444"/>
              </p:ext>
            </p:extLst>
          </p:nvPr>
        </p:nvGraphicFramePr>
        <p:xfrm>
          <a:off x="835573" y="1381368"/>
          <a:ext cx="10537719" cy="4943800"/>
        </p:xfrm>
        <a:graphic>
          <a:graphicData uri="http://schemas.openxmlformats.org/drawingml/2006/table">
            <a:tbl>
              <a:tblPr/>
              <a:tblGrid>
                <a:gridCol w="164770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0656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696821"/>
                <a:gridCol w="258663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293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Study Item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6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management aspects of edge computing 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FS_MAN_EC</a:t>
                      </a:r>
                      <a:endParaRPr kumimoji="0" lang="en-GB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0498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800039</a:t>
                      </a:r>
                      <a:endParaRPr kumimoji="0" lang="en-GB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Intel</a:t>
                      </a:r>
                      <a:endParaRPr kumimoji="0" lang="en-GB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40% -&gt; 50</a:t>
                      </a:r>
                      <a:r>
                        <a:rPr kumimoji="0" lang="en-GB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%</a:t>
                      </a:r>
                      <a:endParaRPr kumimoji="0" lang="en-GB" altLang="zh-CN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SA#85 – Sept. 2019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(Previously SA#83 – March 2019</a:t>
                      </a:r>
                      <a:r>
                        <a:rPr kumimoji="0" lang="en-GB" altLang="zh-CN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)</a:t>
                      </a:r>
                      <a:endParaRPr kumimoji="0" lang="en-GB" altLang="zh-CN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TR</a:t>
                      </a:r>
                      <a:endParaRPr kumimoji="0" lang="en-GB" altLang="zh-CN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TR 28.803</a:t>
                      </a:r>
                      <a:endParaRPr kumimoji="0" lang="en-GB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038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lvl="0" indent="0">
                        <a:buFont typeface="+mj-lt"/>
                        <a:buNone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The group discussed the following contributions: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Add a use case for performance measurements related to end-to-end </a:t>
                      </a:r>
                      <a:r>
                        <a:rPr kumimoji="0" lang="en-US" sz="14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QoS</a:t>
                      </a: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;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Add a solution for edge computing deployment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Add use case on PCF and NEF discovery for EC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[Draft] LS on PCF and NEF discovery for Edge Computing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  <a:endParaRPr kumimoji="0" lang="en-GB" altLang="zh-CN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None.</a:t>
                      </a:r>
                      <a:endParaRPr kumimoji="0" lang="en-GB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  <a:endParaRPr kumimoji="0" lang="en-GB" altLang="zh-CN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pCRs</a:t>
                      </a:r>
                      <a:r>
                        <a:rPr kumimoji="0" lang="en-GB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.</a:t>
                      </a:r>
                      <a:endParaRPr kumimoji="0" lang="en-GB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5500182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OAM&amp;P SIs (5/10)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39835857"/>
              </p:ext>
            </p:extLst>
          </p:nvPr>
        </p:nvGraphicFramePr>
        <p:xfrm>
          <a:off x="835573" y="1367720"/>
          <a:ext cx="11146630" cy="4943800"/>
        </p:xfrm>
        <a:graphic>
          <a:graphicData uri="http://schemas.openxmlformats.org/drawingml/2006/table">
            <a:tbl>
              <a:tblPr/>
              <a:tblGrid>
                <a:gridCol w="174291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496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852654"/>
                <a:gridCol w="27361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293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Study Item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6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tenancy concept in 5G networks and network slicing management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FS_TENANCYC</a:t>
                      </a:r>
                      <a:endParaRPr kumimoji="0" lang="en-GB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0498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810022</a:t>
                      </a:r>
                      <a:endParaRPr kumimoji="0" lang="en-GB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Huawei</a:t>
                      </a:r>
                      <a:endParaRPr kumimoji="0" lang="en-GB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25% -&gt; </a:t>
                      </a:r>
                      <a:r>
                        <a:rPr kumimoji="0" lang="fr-FR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26</a:t>
                      </a:r>
                      <a:r>
                        <a:rPr kumimoji="0" lang="en-US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%</a:t>
                      </a:r>
                      <a:endParaRPr kumimoji="0" lang="en-GB" altLang="zh-CN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SA#85 – Sept. 2019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(Previously SA#84 – June 2019)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TR</a:t>
                      </a:r>
                      <a:endParaRPr kumimoji="0" lang="en-GB" altLang="zh-CN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TR 28.804</a:t>
                      </a:r>
                      <a:endParaRPr kumimoji="0" lang="en-GB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038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lvl="0" indent="0">
                        <a:buFontTx/>
                        <a:buNone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As input to the meeting there were 6 contributions. All contributions were treated.</a:t>
                      </a:r>
                    </a:p>
                    <a:p>
                      <a:pPr marL="0" lvl="0" indent="0">
                        <a:buFontTx/>
                        <a:buNone/>
                      </a:pPr>
                      <a:endParaRPr kumimoji="0" lang="en-US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0" lvl="0" indent="0">
                        <a:buFontTx/>
                        <a:buNone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The group discussed the tenancy concept in context of:</a:t>
                      </a:r>
                    </a:p>
                    <a:p>
                      <a:pPr marL="0" lvl="0" indent="0">
                        <a:buFontTx/>
                        <a:buNone/>
                      </a:pPr>
                      <a:endParaRPr kumimoji="0" lang="en-US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Add managed data isolation concept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Add use case for dedicated performance measurement data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Add use case for 3GPP network represented as tenant in NFV MANO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Add tenant types 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Add potential solutions and recommendations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  <a:endParaRPr kumimoji="0" lang="en-GB" altLang="zh-CN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None.</a:t>
                      </a:r>
                      <a:endParaRPr kumimoji="0" lang="en-GB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  <a:endParaRPr kumimoji="0" lang="en-GB" altLang="zh-CN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pCRs</a:t>
                      </a:r>
                      <a:r>
                        <a:rPr kumimoji="0" lang="en-GB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.</a:t>
                      </a:r>
                      <a:endParaRPr kumimoji="0" lang="en-GB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7179164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OAM&amp;P SIs (6/10)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98083358"/>
              </p:ext>
            </p:extLst>
          </p:nvPr>
        </p:nvGraphicFramePr>
        <p:xfrm>
          <a:off x="835573" y="1313128"/>
          <a:ext cx="10537719" cy="4943800"/>
        </p:xfrm>
        <a:graphic>
          <a:graphicData uri="http://schemas.openxmlformats.org/drawingml/2006/table">
            <a:tbl>
              <a:tblPr/>
              <a:tblGrid>
                <a:gridCol w="164770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0656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696821"/>
                <a:gridCol w="258663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293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Study Item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6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management aspects of communication services 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FS_CSMAN</a:t>
                      </a:r>
                      <a:endParaRPr kumimoji="0" lang="en-GB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0498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810029</a:t>
                      </a:r>
                      <a:endParaRPr kumimoji="0" lang="en-GB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Ericsson</a:t>
                      </a:r>
                      <a:endParaRPr kumimoji="0" lang="en-GB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60% -&gt; </a:t>
                      </a:r>
                      <a:r>
                        <a:rPr kumimoji="0" lang="en-US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70%</a:t>
                      </a:r>
                      <a:endParaRPr kumimoji="0" lang="en-GB" altLang="zh-CN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SA#85 – Sept. 2019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(Previously SA#84 – June 2019)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TR</a:t>
                      </a:r>
                      <a:endParaRPr kumimoji="0" lang="en-GB" altLang="zh-CN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TR 28.805</a:t>
                      </a:r>
                      <a:endParaRPr kumimoji="0" lang="en-GB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038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As input to the meeting there were 18 contributions amongst which 8 were late and not treated. The treated contributions include:</a:t>
                      </a:r>
                    </a:p>
                    <a:p>
                      <a:pPr marL="285750" marR="0" lvl="0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discussion paper on concept,</a:t>
                      </a:r>
                    </a:p>
                    <a:p>
                      <a:pPr marL="285750" marR="0" lvl="0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discussion paper of functionalities,</a:t>
                      </a:r>
                    </a:p>
                    <a:p>
                      <a:pPr marL="285750" marR="0" lvl="0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use cases,</a:t>
                      </a:r>
                    </a:p>
                    <a:p>
                      <a:pPr marL="285750" marR="0" lvl="0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requirements and</a:t>
                      </a:r>
                    </a:p>
                    <a:p>
                      <a:pPr marL="285750" marR="0" lvl="0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 solution.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The group made good progress in understanding the scope of management of communication services.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  <a:endParaRPr kumimoji="0" lang="en-GB" altLang="zh-CN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None.</a:t>
                      </a:r>
                      <a:endParaRPr kumimoji="0" lang="en-GB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  <a:endParaRPr kumimoji="0" lang="en-GB" altLang="zh-CN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pCRs</a:t>
                      </a:r>
                      <a:r>
                        <a:rPr kumimoji="0" lang="en-GB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.</a:t>
                      </a:r>
                      <a:endParaRPr kumimoji="0" lang="en-GB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7179164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OAM&amp;P SIs (7/10)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79313910"/>
              </p:ext>
            </p:extLst>
          </p:nvPr>
        </p:nvGraphicFramePr>
        <p:xfrm>
          <a:off x="245660" y="1367720"/>
          <a:ext cx="11764370" cy="4348181"/>
        </p:xfrm>
        <a:graphic>
          <a:graphicData uri="http://schemas.openxmlformats.org/drawingml/2006/table">
            <a:tbl>
              <a:tblPr/>
              <a:tblGrid>
                <a:gridCol w="183950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38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944343"/>
                <a:gridCol w="2066404"/>
                <a:gridCol w="28877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293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Study Item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6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Self-Organizing Networks (SON) for 5G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FS_SON_5G</a:t>
                      </a:r>
                      <a:endParaRPr kumimoji="0" lang="en-GB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0498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810030</a:t>
                      </a:r>
                      <a:endParaRPr kumimoji="0" lang="en-GB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Intel</a:t>
                      </a:r>
                      <a:endParaRPr kumimoji="0" lang="en-GB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30% -&gt; 40</a:t>
                      </a:r>
                      <a:r>
                        <a:rPr kumimoji="0" lang="en-GB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%</a:t>
                      </a:r>
                      <a:endParaRPr kumimoji="0" lang="en-GB" altLang="zh-CN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SA#86 – Dec. 2019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(Previously SA#84 – June 2019</a:t>
                      </a:r>
                      <a:r>
                        <a:rPr kumimoji="0" lang="en-GB" altLang="zh-CN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)</a:t>
                      </a:r>
                      <a:endParaRPr kumimoji="0" lang="en-GB" altLang="zh-CN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TR</a:t>
                      </a:r>
                      <a:endParaRPr kumimoji="0" lang="en-GB" altLang="zh-CN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TR 28.861</a:t>
                      </a:r>
                      <a:endParaRPr kumimoji="0" lang="en-GB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0031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lvl="0" indent="0">
                        <a:buFontTx/>
                        <a:buNone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The group discussed contributions related to the following topics: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101945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add requirements for NSI resource allocation optimization UC;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add use cases for Mobility Robustness </a:t>
                      </a:r>
                      <a:r>
                        <a:rPr kumimoji="0" lang="en-US" sz="14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Optimisation</a:t>
                      </a: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, automatic NSI creation, and self-monitoring of network performance;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Add concept, use case and requirements for Self-healing;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 smtClean="0"/>
                        <a:t>Update the concept, </a:t>
                      </a:r>
                      <a:r>
                        <a:rPr lang="en-US" sz="1400" dirty="0" err="1" smtClean="0"/>
                        <a:t>usecase</a:t>
                      </a:r>
                      <a:r>
                        <a:rPr lang="en-US" sz="1400" dirty="0" smtClean="0"/>
                        <a:t> of Self-establishment of </a:t>
                      </a:r>
                      <a:r>
                        <a:rPr lang="en-US" sz="1400" dirty="0" err="1" smtClean="0"/>
                        <a:t>eNodeB</a:t>
                      </a:r>
                      <a:r>
                        <a:rPr lang="en-US" sz="1400" dirty="0" smtClean="0"/>
                        <a:t>;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 smtClean="0"/>
                        <a:t>Add NSI PM input to support CCO;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 smtClean="0"/>
                        <a:t>Management Data Analytics Service and SON functions;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  <a:endParaRPr kumimoji="0" lang="en-GB" altLang="zh-CN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None.</a:t>
                      </a:r>
                      <a:endParaRPr kumimoji="0" lang="en-GB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  <a:endParaRPr kumimoji="0" lang="en-GB" altLang="zh-CN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pCRs</a:t>
                      </a:r>
                      <a:r>
                        <a:rPr kumimoji="0" lang="en-GB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.</a:t>
                      </a:r>
                      <a:endParaRPr kumimoji="0" lang="en-GB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7179164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OAM&amp;P SIs (8/10)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96917806"/>
              </p:ext>
            </p:extLst>
          </p:nvPr>
        </p:nvGraphicFramePr>
        <p:xfrm>
          <a:off x="245660" y="1367720"/>
          <a:ext cx="11764369" cy="4782866"/>
        </p:xfrm>
        <a:graphic>
          <a:graphicData uri="http://schemas.openxmlformats.org/drawingml/2006/table">
            <a:tbl>
              <a:tblPr/>
              <a:tblGrid>
                <a:gridCol w="183950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38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010746"/>
                <a:gridCol w="28877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293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Study Item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6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non-file-based trace reporting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FS_OAM_RTT</a:t>
                      </a:r>
                      <a:endParaRPr kumimoji="0" lang="en-GB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0498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820037</a:t>
                      </a:r>
                      <a:endParaRPr kumimoji="0" lang="en-GB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Nokia</a:t>
                      </a:r>
                      <a:endParaRPr kumimoji="0" lang="en-GB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0% -&gt; </a:t>
                      </a:r>
                      <a:r>
                        <a:rPr kumimoji="0" lang="en-GB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0%</a:t>
                      </a:r>
                      <a:endParaRPr kumimoji="0" lang="en-GB" altLang="zh-CN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SA#84 – June 2019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TR</a:t>
                      </a:r>
                      <a:endParaRPr kumimoji="0" lang="en-GB" altLang="zh-CN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TR 28.806</a:t>
                      </a:r>
                      <a:endParaRPr kumimoji="0" lang="en-GB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038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lvl="0" indent="0">
                        <a:buFontTx/>
                        <a:buNone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 session at this meeting.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  <a:endParaRPr kumimoji="0" lang="en-GB" altLang="zh-CN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None.</a:t>
                      </a:r>
                      <a:endParaRPr kumimoji="0" lang="en-GB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  <a:endParaRPr kumimoji="0" lang="en-GB" altLang="zh-CN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None.</a:t>
                      </a:r>
                      <a:endParaRPr kumimoji="0" lang="en-GB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4784742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680" y="116142"/>
            <a:ext cx="9112251" cy="1143000"/>
          </a:xfrm>
        </p:spPr>
        <p:txBody>
          <a:bodyPr/>
          <a:lstStyle/>
          <a:p>
            <a:r>
              <a:rPr lang="sv-SE" dirty="0"/>
              <a:t>Outgoing </a:t>
            </a:r>
            <a:r>
              <a:rPr lang="sv-SE" dirty="0" smtClean="0"/>
              <a:t>LSs</a:t>
            </a:r>
            <a:endParaRPr lang="sv-SE" dirty="0"/>
          </a:p>
        </p:txBody>
      </p:sp>
      <p:graphicFrame>
        <p:nvGraphicFramePr>
          <p:cNvPr id="5" name="Table Placeholder 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3296515679"/>
              </p:ext>
            </p:extLst>
          </p:nvPr>
        </p:nvGraphicFramePr>
        <p:xfrm>
          <a:off x="109183" y="1923229"/>
          <a:ext cx="11778017" cy="2460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94718">
                  <a:extLst>
                    <a:ext uri="{9D8B030D-6E8A-4147-A177-3AD203B41FA5}">
                      <a16:colId xmlns="" xmlns:a16="http://schemas.microsoft.com/office/drawing/2014/main" val="570476699"/>
                    </a:ext>
                  </a:extLst>
                </a:gridCol>
                <a:gridCol w="6065890">
                  <a:extLst>
                    <a:ext uri="{9D8B030D-6E8A-4147-A177-3AD203B41FA5}">
                      <a16:colId xmlns="" xmlns:a16="http://schemas.microsoft.com/office/drawing/2014/main" val="2618836924"/>
                    </a:ext>
                  </a:extLst>
                </a:gridCol>
                <a:gridCol w="1514902">
                  <a:extLst>
                    <a:ext uri="{9D8B030D-6E8A-4147-A177-3AD203B41FA5}">
                      <a16:colId xmlns="" xmlns:a16="http://schemas.microsoft.com/office/drawing/2014/main" val="3016348962"/>
                    </a:ext>
                  </a:extLst>
                </a:gridCol>
                <a:gridCol w="1460310">
                  <a:extLst>
                    <a:ext uri="{9D8B030D-6E8A-4147-A177-3AD203B41FA5}">
                      <a16:colId xmlns="" xmlns:a16="http://schemas.microsoft.com/office/drawing/2014/main" val="3690116950"/>
                    </a:ext>
                  </a:extLst>
                </a:gridCol>
                <a:gridCol w="1542197">
                  <a:extLst>
                    <a:ext uri="{9D8B030D-6E8A-4147-A177-3AD203B41FA5}">
                      <a16:colId xmlns="" xmlns:a16="http://schemas.microsoft.com/office/drawing/2014/main" val="2952368263"/>
                    </a:ext>
                  </a:extLst>
                </a:gridCol>
              </a:tblGrid>
              <a:tr h="8692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Cc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ReplyTo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283687663"/>
                  </a:ext>
                </a:extLst>
              </a:tr>
              <a:tr h="313899"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S5-192308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LS on Reply LS on Slice related Data Analytics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defTabSz="1219170" rtl="0" eaLnBrk="1" fontAlgn="t" latinLnBrk="0" hangingPunct="1"/>
                      <a:r>
                        <a:rPr lang="fr-FR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SA2</a:t>
                      </a:r>
                      <a:endParaRPr lang="fr-FR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1400">
                        <a:latin typeface="+mn-lt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S5-192049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3898"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S5-192309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Reply to: Ls from SA2 ccSA5 on providing information on SLA fulfilment to NG-RAN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t"/>
                      <a:r>
                        <a:rPr lang="fr-F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SA2, RAN2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>
                        <a:spcAft>
                          <a:spcPts val="0"/>
                        </a:spcAft>
                      </a:pPr>
                      <a:r>
                        <a:rPr lang="sv-SE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RAN3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S5-192050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3898"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S5-192310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Reply to: Ls from SA4 cc SA5 on Collection of Slice Related Data Analytics from </a:t>
                      </a:r>
                      <a:r>
                        <a:rPr lang="en-US" sz="14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Ues</a:t>
                      </a:r>
                      <a:endParaRPr lang="en-US" sz="14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  <a:p>
                      <a:pPr marL="95250" indent="0" algn="l" fontAlgn="ctr"/>
                      <a:endParaRPr lang="en-US" sz="14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  <a:p>
                      <a:pPr marL="95250" indent="0" algn="l" fontAlgn="ctr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For e-mail approval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endParaRPr lang="fr-FR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defTabSz="1219170" rtl="0" eaLnBrk="1" latinLnBrk="0" hangingPunct="1">
                        <a:spcAft>
                          <a:spcPts val="0"/>
                        </a:spcAft>
                      </a:pPr>
                      <a:endParaRPr lang="sv-SE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S5-192051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3898"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S5-192454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LS on PCF and NEF discovery for Edge Computing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t"/>
                      <a:r>
                        <a:rPr lang="fr-F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SA2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>
                        <a:spcAft>
                          <a:spcPts val="0"/>
                        </a:spcAft>
                      </a:pP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97636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OAM&amp;P SIs (9/10)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16609573"/>
              </p:ext>
            </p:extLst>
          </p:nvPr>
        </p:nvGraphicFramePr>
        <p:xfrm>
          <a:off x="245660" y="1367720"/>
          <a:ext cx="11764369" cy="4943800"/>
        </p:xfrm>
        <a:graphic>
          <a:graphicData uri="http://schemas.openxmlformats.org/drawingml/2006/table">
            <a:tbl>
              <a:tblPr/>
              <a:tblGrid>
                <a:gridCol w="183950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38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010746"/>
                <a:gridCol w="28877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293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Study Item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6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non-public networks management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en-US" sz="1600" b="1" i="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6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en-US" sz="1600" b="1" i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Preliminary work before SA approval)</a:t>
                      </a:r>
                      <a:endParaRPr kumimoji="0" lang="en-GB" altLang="zh-CN" sz="1600" b="1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FS_OAM_NPN</a:t>
                      </a:r>
                      <a:endParaRPr kumimoji="0" lang="en-GB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0498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??????</a:t>
                      </a:r>
                      <a:endParaRPr kumimoji="0" lang="en-GB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Huawei</a:t>
                      </a:r>
                      <a:endParaRPr kumimoji="0" lang="en-GB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0% -&gt; </a:t>
                      </a:r>
                      <a:r>
                        <a:rPr kumimoji="0" lang="en-GB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0%</a:t>
                      </a:r>
                      <a:endParaRPr kumimoji="0" lang="en-GB" altLang="zh-CN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SA#86 – Dec. 2019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zh-CN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TR</a:t>
                      </a:r>
                      <a:endParaRPr kumimoji="0" lang="en-GB" altLang="zh-CN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0" lang="en-GB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038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lvl="0" indent="0">
                        <a:buFontTx/>
                        <a:buNone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 session at this meeting.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  <a:endParaRPr kumimoji="0" lang="en-GB" altLang="zh-CN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None.</a:t>
                      </a:r>
                      <a:endParaRPr kumimoji="0" lang="en-GB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  <a:endParaRPr kumimoji="0" lang="en-GB" altLang="zh-CN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None.</a:t>
                      </a:r>
                      <a:endParaRPr kumimoji="0" lang="en-GB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0100813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OAM&amp;P SIs (10/10)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77125158"/>
              </p:ext>
            </p:extLst>
          </p:nvPr>
        </p:nvGraphicFramePr>
        <p:xfrm>
          <a:off x="245660" y="1367720"/>
          <a:ext cx="11764369" cy="4943800"/>
        </p:xfrm>
        <a:graphic>
          <a:graphicData uri="http://schemas.openxmlformats.org/drawingml/2006/table">
            <a:tbl>
              <a:tblPr/>
              <a:tblGrid>
                <a:gridCol w="183950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38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010746"/>
                <a:gridCol w="28877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293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Study Item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6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management and orchestration aspects with integrated satellite components in a 5G network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600" b="1" i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(Preliminary work before SA approval)</a:t>
                      </a:r>
                      <a:endParaRPr kumimoji="0" lang="en-GB" altLang="zh-CN" sz="1600" b="1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FS_5GSAT_MO</a:t>
                      </a:r>
                      <a:endParaRPr kumimoji="0" lang="en-GB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0498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??????</a:t>
                      </a:r>
                      <a:endParaRPr kumimoji="0" lang="en-GB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Thales</a:t>
                      </a:r>
                      <a:endParaRPr kumimoji="0" lang="en-GB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0% -&gt; </a:t>
                      </a:r>
                      <a:r>
                        <a:rPr kumimoji="0" lang="en-GB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0%</a:t>
                      </a:r>
                      <a:endParaRPr kumimoji="0" lang="en-GB" altLang="zh-CN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SA#86 – Dec. 2019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zh-CN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TR</a:t>
                      </a:r>
                      <a:endParaRPr kumimoji="0" lang="en-GB" altLang="zh-CN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0" lang="en-GB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038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  <a:endParaRPr kumimoji="0" lang="en-GB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lvl="0" indent="0">
                        <a:buFontTx/>
                        <a:buNone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 session at this meeting.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  <a:endParaRPr kumimoji="0" lang="en-GB" altLang="zh-CN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None.</a:t>
                      </a:r>
                      <a:endParaRPr kumimoji="0" lang="en-GB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  <a:endParaRPr kumimoji="0" lang="en-GB" altLang="zh-CN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None.</a:t>
                      </a:r>
                      <a:endParaRPr kumimoji="0" lang="en-GB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0100813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680" y="116142"/>
            <a:ext cx="9112251" cy="1143000"/>
          </a:xfrm>
        </p:spPr>
        <p:txBody>
          <a:bodyPr/>
          <a:lstStyle/>
          <a:p>
            <a:r>
              <a:rPr lang="sv-SE" dirty="0" smtClean="0"/>
              <a:t>TRs / TSs to be sent to SA#83</a:t>
            </a:r>
            <a:endParaRPr lang="sv-SE" dirty="0"/>
          </a:p>
        </p:txBody>
      </p:sp>
      <p:graphicFrame>
        <p:nvGraphicFramePr>
          <p:cNvPr id="5" name="Table Placeholder 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3643092082"/>
              </p:ext>
            </p:extLst>
          </p:nvPr>
        </p:nvGraphicFramePr>
        <p:xfrm>
          <a:off x="263778" y="2216380"/>
          <a:ext cx="11776295" cy="12637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2414">
                  <a:extLst>
                    <a:ext uri="{9D8B030D-6E8A-4147-A177-3AD203B41FA5}">
                      <a16:colId xmlns:a16="http://schemas.microsoft.com/office/drawing/2014/main" xmlns="" val="570476699"/>
                    </a:ext>
                  </a:extLst>
                </a:gridCol>
                <a:gridCol w="6101020">
                  <a:extLst>
                    <a:ext uri="{9D8B030D-6E8A-4147-A177-3AD203B41FA5}">
                      <a16:colId xmlns:a16="http://schemas.microsoft.com/office/drawing/2014/main" xmlns="" val="2618836924"/>
                    </a:ext>
                  </a:extLst>
                </a:gridCol>
                <a:gridCol w="1560475"/>
                <a:gridCol w="2932386">
                  <a:extLst>
                    <a:ext uri="{9D8B030D-6E8A-4147-A177-3AD203B41FA5}">
                      <a16:colId xmlns:a16="http://schemas.microsoft.com/office/drawing/2014/main" xmlns="" val="3016348962"/>
                    </a:ext>
                  </a:extLst>
                </a:gridCol>
              </a:tblGrid>
              <a:tr h="7109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Source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Sent for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83687663"/>
                  </a:ext>
                </a:extLst>
              </a:tr>
              <a:tr h="552871">
                <a:tc>
                  <a:txBody>
                    <a:bodyPr/>
                    <a:lstStyle/>
                    <a:p>
                      <a:pPr marL="95250" marR="0" indent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sv-SE" sz="1400" b="0" i="0" u="none" strike="noStrike" kern="1200" baseline="0" dirty="0" smtClean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S5-192270</a:t>
                      </a:r>
                      <a:endParaRPr lang="sv-SE" sz="1400" b="0" i="0" u="none" strike="noStrike" kern="1200" baseline="0" dirty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marR="0" indent="0" algn="l" defTabSz="1219170" rtl="0" eaLnBrk="1" latinLnBrk="0" hangingPunct="1"/>
                      <a:r>
                        <a:rPr lang="en-US" sz="1400" b="0" i="0" u="none" strike="noStrike" kern="1200" baseline="0" dirty="0" smtClean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TR 28.890:  Management and orchestration; Study on integration of Open Network Automation Platform (ONAP) and 3GPP management for 5G networks</a:t>
                      </a: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sv-SE" sz="14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Orange</a:t>
                      </a:r>
                      <a:endParaRPr lang="sv-S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>
                        <a:spcAft>
                          <a:spcPts val="0"/>
                        </a:spcAft>
                      </a:pPr>
                      <a:r>
                        <a:rPr lang="sv-SE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Approval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3371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680" y="116142"/>
            <a:ext cx="9112251" cy="1143000"/>
          </a:xfrm>
        </p:spPr>
        <p:txBody>
          <a:bodyPr/>
          <a:lstStyle/>
          <a:p>
            <a:r>
              <a:rPr lang="sv-SE" dirty="0" smtClean="0"/>
              <a:t>TRs / TSs to be sent to Edithelp</a:t>
            </a:r>
            <a:endParaRPr lang="sv-SE" dirty="0"/>
          </a:p>
        </p:txBody>
      </p:sp>
      <p:graphicFrame>
        <p:nvGraphicFramePr>
          <p:cNvPr id="5" name="Table Placeholder 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1839586538"/>
              </p:ext>
            </p:extLst>
          </p:nvPr>
        </p:nvGraphicFramePr>
        <p:xfrm>
          <a:off x="413903" y="2216380"/>
          <a:ext cx="10981978" cy="12637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64747">
                  <a:extLst>
                    <a:ext uri="{9D8B030D-6E8A-4147-A177-3AD203B41FA5}">
                      <a16:colId xmlns:a16="http://schemas.microsoft.com/office/drawing/2014/main" xmlns="" val="2618836924"/>
                    </a:ext>
                  </a:extLst>
                </a:gridCol>
                <a:gridCol w="2417231"/>
              </a:tblGrid>
              <a:tr h="7109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Source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83687663"/>
                  </a:ext>
                </a:extLst>
              </a:tr>
              <a:tr h="552871">
                <a:tc>
                  <a:txBody>
                    <a:bodyPr/>
                    <a:lstStyle/>
                    <a:p>
                      <a:pPr marL="95250" marR="0" indent="0" algn="l" defTabSz="1219170" rtl="0" eaLnBrk="1" latinLnBrk="0" hangingPunct="1"/>
                      <a:endParaRPr lang="en-US" sz="1400" b="0" i="0" u="none" strike="noStrike" kern="1200" baseline="0" dirty="0" smtClean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defTabSz="1219170" rtl="0" eaLnBrk="1" latinLnBrk="0" hangingPunct="1">
                        <a:spcAft>
                          <a:spcPts val="0"/>
                        </a:spcAft>
                      </a:pPr>
                      <a:endParaRPr lang="sv-SE" sz="1400" kern="12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09834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815" y="2879729"/>
            <a:ext cx="8221835" cy="519616"/>
          </a:xfrm>
        </p:spPr>
        <p:txBody>
          <a:bodyPr/>
          <a:lstStyle/>
          <a:p>
            <a:r>
              <a:rPr lang="sv-SE" sz="4400" dirty="0" err="1"/>
              <a:t>Thank</a:t>
            </a:r>
            <a:r>
              <a:rPr lang="sv-SE" sz="4400" dirty="0"/>
              <a:t> </a:t>
            </a:r>
            <a:r>
              <a:rPr lang="sv-SE" sz="4400" dirty="0" err="1"/>
              <a:t>you</a:t>
            </a:r>
            <a:r>
              <a:rPr lang="sv-SE" sz="4400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195480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573206" y="260350"/>
            <a:ext cx="9253182" cy="79052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>
              <a:defRPr/>
            </a:pPr>
            <a:r>
              <a:rPr lang="en-US" altLang="zh-CN" sz="3200" kern="0" dirty="0" smtClean="0">
                <a:solidFill>
                  <a:srgbClr val="FF0000"/>
                </a:solidFill>
                <a:latin typeface="Calibri"/>
                <a:cs typeface="+mj-cs"/>
              </a:rPr>
              <a:t>New or Revised Work Items / Study Items</a:t>
            </a: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89656321"/>
              </p:ext>
            </p:extLst>
          </p:nvPr>
        </p:nvGraphicFramePr>
        <p:xfrm>
          <a:off x="205362" y="2017820"/>
          <a:ext cx="11902966" cy="1935123"/>
        </p:xfrm>
        <a:graphic>
          <a:graphicData uri="http://schemas.openxmlformats.org/drawingml/2006/table">
            <a:tbl>
              <a:tblPr/>
              <a:tblGrid>
                <a:gridCol w="134687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763640"/>
                <a:gridCol w="663429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158159"/>
              </a:tblGrid>
              <a:tr h="519264"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Tdoc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Type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Source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45468"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S5-192150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WID </a:t>
                      </a:r>
                      <a:r>
                        <a:rPr lang="fr-FR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revised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Updated WID Performance assurance for 5G networks including network slicing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Intel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4923"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S5-192176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WID revised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Revised WID on discovery of management services in 5G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Huawei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5468"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S5-192411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WID </a:t>
                      </a:r>
                      <a:r>
                        <a:rPr lang="fr-FR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revised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Revised WID on NRM enhancements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Nokia, Nokia Shanghai Bell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5595254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232011" y="260349"/>
            <a:ext cx="9785445" cy="96794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>
              <a:defRPr/>
            </a:pPr>
            <a:r>
              <a:rPr lang="en-US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OAM&amp;P Maintenance and </a:t>
            </a:r>
            <a:r>
              <a:rPr lang="en-US" altLang="zh-CN" sz="3200" kern="0" dirty="0" smtClean="0">
                <a:solidFill>
                  <a:srgbClr val="FF0000"/>
                </a:solidFill>
                <a:latin typeface="Calibri"/>
                <a:cs typeface="+mj-cs"/>
              </a:rPr>
              <a:t>Rel-16 </a:t>
            </a:r>
            <a:r>
              <a:rPr lang="en-US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small </a:t>
            </a:r>
            <a:r>
              <a:rPr lang="en-US" altLang="zh-CN" sz="3200" kern="0" dirty="0" smtClean="0">
                <a:solidFill>
                  <a:srgbClr val="FF0000"/>
                </a:solidFill>
                <a:latin typeface="Calibri"/>
                <a:cs typeface="+mj-cs"/>
              </a:rPr>
              <a:t>Enhancements</a:t>
            </a:r>
          </a:p>
          <a:p>
            <a:pPr algn="ctr">
              <a:defRPr/>
            </a:pPr>
            <a:r>
              <a:rPr lang="en-US" altLang="zh-CN" sz="2800" kern="0" dirty="0" smtClean="0">
                <a:solidFill>
                  <a:srgbClr val="FF0000"/>
                </a:solidFill>
                <a:latin typeface="Calibri"/>
                <a:cs typeface="+mj-cs"/>
              </a:rPr>
              <a:t>CRs for approval by SA5 closing </a:t>
            </a:r>
            <a:r>
              <a:rPr lang="en-US" altLang="zh-CN" sz="2800" kern="0" dirty="0">
                <a:solidFill>
                  <a:srgbClr val="FF0000"/>
                </a:solidFill>
                <a:latin typeface="Calibri"/>
                <a:cs typeface="+mj-cs"/>
              </a:rPr>
              <a:t>plenary </a:t>
            </a:r>
            <a:r>
              <a:rPr lang="en-US" altLang="zh-CN" sz="2800" kern="0" dirty="0" smtClean="0">
                <a:solidFill>
                  <a:srgbClr val="FF0000"/>
                </a:solidFill>
                <a:latin typeface="Calibri"/>
                <a:cs typeface="+mj-cs"/>
              </a:rPr>
              <a:t>(1/4)</a:t>
            </a:r>
            <a:endParaRPr lang="en-US" altLang="zh-CN" sz="2800" kern="0" dirty="0">
              <a:solidFill>
                <a:srgbClr val="FF0000"/>
              </a:solidFill>
              <a:latin typeface="Calibri"/>
              <a:cs typeface="+mj-cs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51290576"/>
              </p:ext>
            </p:extLst>
          </p:nvPr>
        </p:nvGraphicFramePr>
        <p:xfrm>
          <a:off x="450373" y="1717490"/>
          <a:ext cx="10972802" cy="3679749"/>
        </p:xfrm>
        <a:graphic>
          <a:graphicData uri="http://schemas.openxmlformats.org/drawingml/2006/table">
            <a:tbl>
              <a:tblPr/>
              <a:tblGrid>
                <a:gridCol w="131018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41073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251879"/>
              </a:tblGrid>
              <a:tr h="729169"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TDoc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Source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5058"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S5-192145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Rel-16 CR 28.552 Add measurements related to registration via untrusted non-3GPP access for AMF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Intel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5058"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S5-192149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Rel-16 CR 32.425 Add measurements related to WLAN connection status report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Intel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5058"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S5-192181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Correct cardinality of EP to target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Ericsson 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5058"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S5-192183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Remove ExternalNRCellCU.pLMNIdList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Ericsson 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5058"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S5-192184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Use bS (not bs) to prefix all BS attributes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Ericsson 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5058"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S5-192192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Update 5G JSON Solution Set to align with generic NRM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Nokia, Nokia Shanghai Bell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5058"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S5-192230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Rel-15 CR 28.628 Correction of AAS IP Throughput load rate definition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P.I. WORKS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5058"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S5-192313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Rel-15 CR 28.541 Correct the definition of nSSIId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Huawei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5058"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S5-192314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Rel-15 CR 28.541 Add missing attribute constraints for class definition of NSSFFunction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Huawei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5058"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S5-192316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Rel-15 CR 28.541 Correct attribute constraints for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RRMpolicy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related attributes in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NRCellCU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Huawei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3428809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232011" y="260349"/>
            <a:ext cx="9785445" cy="96794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>
              <a:defRPr/>
            </a:pPr>
            <a:r>
              <a:rPr lang="en-US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OAM&amp;P Maintenance and </a:t>
            </a:r>
            <a:r>
              <a:rPr lang="en-US" altLang="zh-CN" sz="3200" kern="0" dirty="0" smtClean="0">
                <a:solidFill>
                  <a:srgbClr val="FF0000"/>
                </a:solidFill>
                <a:latin typeface="Calibri"/>
                <a:cs typeface="+mj-cs"/>
              </a:rPr>
              <a:t>Rel-16 </a:t>
            </a:r>
            <a:r>
              <a:rPr lang="en-US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small </a:t>
            </a:r>
            <a:r>
              <a:rPr lang="en-US" altLang="zh-CN" sz="3200" kern="0" dirty="0" smtClean="0">
                <a:solidFill>
                  <a:srgbClr val="FF0000"/>
                </a:solidFill>
                <a:latin typeface="Calibri"/>
                <a:cs typeface="+mj-cs"/>
              </a:rPr>
              <a:t>Enhancements</a:t>
            </a:r>
          </a:p>
          <a:p>
            <a:pPr algn="ctr">
              <a:defRPr/>
            </a:pPr>
            <a:r>
              <a:rPr lang="en-US" altLang="zh-CN" sz="2800" kern="0" dirty="0" smtClean="0">
                <a:solidFill>
                  <a:srgbClr val="FF0000"/>
                </a:solidFill>
                <a:latin typeface="Calibri"/>
                <a:cs typeface="+mj-cs"/>
              </a:rPr>
              <a:t>CRs for approval by SA5 closing plenary</a:t>
            </a:r>
            <a:r>
              <a:rPr lang="en-US" altLang="zh-CN" sz="2800" kern="0" dirty="0">
                <a:solidFill>
                  <a:srgbClr val="FF0000"/>
                </a:solidFill>
                <a:latin typeface="Calibri"/>
              </a:rPr>
              <a:t> </a:t>
            </a:r>
            <a:r>
              <a:rPr lang="en-US" altLang="zh-CN" sz="2800" kern="0" dirty="0" smtClean="0">
                <a:solidFill>
                  <a:srgbClr val="FF0000"/>
                </a:solidFill>
                <a:latin typeface="Calibri"/>
              </a:rPr>
              <a:t>(2/4)</a:t>
            </a:r>
            <a:endParaRPr lang="en-GB" altLang="zh-CN" sz="28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1425704"/>
              </p:ext>
            </p:extLst>
          </p:nvPr>
        </p:nvGraphicFramePr>
        <p:xfrm>
          <a:off x="423078" y="1635611"/>
          <a:ext cx="10972802" cy="3679749"/>
        </p:xfrm>
        <a:graphic>
          <a:graphicData uri="http://schemas.openxmlformats.org/drawingml/2006/table">
            <a:tbl>
              <a:tblPr/>
              <a:tblGrid>
                <a:gridCol w="131018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35614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306471"/>
              </a:tblGrid>
              <a:tr h="729169"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TDoc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Source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5058"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S5-192317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Rel-15 CR 28.550 Add the missing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RESTFul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API definitions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Intel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5058"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S5-192318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Rel-15 CR 28.531 Correct management service term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Huawei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5058"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S5-192319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Rel-16 CR 28.531 Correct management service term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Huawei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5058"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S5-192321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Correct Import table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Ericsson 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5058"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S5-192322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Correct PLMN Id definition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Ericsson 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5058"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S5-192323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Correction of State attributes descriptions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Ericsson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5058"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S5-192324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Update State management SS to support JSON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Nokia, Nokia Shanghai Bell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5058"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S5-192325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Update Generic NRM Solution Set to support JSON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Nokia, Nokia Shanghai Bell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5058"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S5-192326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Update YANG Solution Set to align with Stage 2 definition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Nokia, Nokia Shanghai Bell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5058"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S5-192327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Update Information Service to fix Network Slice modeling issue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Nokia, Nokia Shanghai Bell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6777424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232011" y="260349"/>
            <a:ext cx="9785445" cy="96794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>
              <a:defRPr/>
            </a:pPr>
            <a:r>
              <a:rPr lang="en-US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OAM&amp;P Maintenance and </a:t>
            </a:r>
            <a:r>
              <a:rPr lang="en-US" altLang="zh-CN" sz="3200" kern="0" dirty="0" smtClean="0">
                <a:solidFill>
                  <a:srgbClr val="FF0000"/>
                </a:solidFill>
                <a:latin typeface="Calibri"/>
                <a:cs typeface="+mj-cs"/>
              </a:rPr>
              <a:t>Rel-16 </a:t>
            </a:r>
            <a:r>
              <a:rPr lang="en-US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small </a:t>
            </a:r>
            <a:r>
              <a:rPr lang="en-US" altLang="zh-CN" sz="3200" kern="0" dirty="0" smtClean="0">
                <a:solidFill>
                  <a:srgbClr val="FF0000"/>
                </a:solidFill>
                <a:latin typeface="Calibri"/>
                <a:cs typeface="+mj-cs"/>
              </a:rPr>
              <a:t>Enhancements</a:t>
            </a:r>
          </a:p>
          <a:p>
            <a:pPr algn="ctr">
              <a:defRPr/>
            </a:pPr>
            <a:r>
              <a:rPr lang="en-US" altLang="zh-CN" sz="2800" kern="0" dirty="0" smtClean="0">
                <a:solidFill>
                  <a:srgbClr val="FF0000"/>
                </a:solidFill>
                <a:latin typeface="Calibri"/>
                <a:cs typeface="+mj-cs"/>
              </a:rPr>
              <a:t>CRs for approval by SA5 closing plenary</a:t>
            </a:r>
            <a:r>
              <a:rPr lang="en-US" altLang="zh-CN" sz="2800" kern="0" dirty="0">
                <a:solidFill>
                  <a:srgbClr val="FF0000"/>
                </a:solidFill>
                <a:latin typeface="Calibri"/>
              </a:rPr>
              <a:t> </a:t>
            </a:r>
            <a:r>
              <a:rPr lang="en-US" altLang="zh-CN" sz="2800" kern="0" dirty="0" smtClean="0">
                <a:solidFill>
                  <a:srgbClr val="FF0000"/>
                </a:solidFill>
                <a:latin typeface="Calibri"/>
              </a:rPr>
              <a:t>(3/4)</a:t>
            </a:r>
            <a:endParaRPr lang="en-GB" altLang="zh-CN" sz="28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70450160"/>
              </p:ext>
            </p:extLst>
          </p:nvPr>
        </p:nvGraphicFramePr>
        <p:xfrm>
          <a:off x="423078" y="1635611"/>
          <a:ext cx="10972802" cy="3679749"/>
        </p:xfrm>
        <a:graphic>
          <a:graphicData uri="http://schemas.openxmlformats.org/drawingml/2006/table">
            <a:tbl>
              <a:tblPr/>
              <a:tblGrid>
                <a:gridCol w="131018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35614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306471"/>
              </a:tblGrid>
              <a:tr h="729169"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TDoc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Source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5058"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S5-192328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Update Solution Set to fix Network Slice modeling issue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Nokia, Nokia Shanghai Bell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5058"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S5-192329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Add availability in service profile of network slice resource model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Nokia, Nokia Shanghai Bell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5058"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S5-192330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Rel-15 CR 28.541 Align the term mFIdList and constituentNSSIIdList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Huawei,Ericsson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5058"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S5-192333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CR Rel-16 28.541 Name datatypes SliceProfile and ServiceProfile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Ericsson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5058"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S5-192334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CR Rel-16 28.541 Add datatype definition for S-NSSAI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Ericsson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5058"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S5-192335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CR Rel-16 28.541 Add datatype definition for TAC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Ericsson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5058"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S5-192336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CR Rel-15 28.541 Name datatype RRMPolicyRatio2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Ericsson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5058"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S5-192338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Correct the DN to URI mapping rules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Nokia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5058"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S5-192350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Rel-15 CR 28.550 Correction on MDAS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Intel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5058"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S5-192371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Rel-16 CR 28.550 Add operations for establishing and terminating streaming connection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Intel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3428809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232011" y="260349"/>
            <a:ext cx="9785445" cy="96794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>
              <a:defRPr/>
            </a:pPr>
            <a:r>
              <a:rPr lang="en-US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OAM&amp;P Maintenance and </a:t>
            </a:r>
            <a:r>
              <a:rPr lang="en-US" altLang="zh-CN" sz="3200" kern="0" dirty="0" smtClean="0">
                <a:solidFill>
                  <a:srgbClr val="FF0000"/>
                </a:solidFill>
                <a:latin typeface="Calibri"/>
                <a:cs typeface="+mj-cs"/>
              </a:rPr>
              <a:t>Rel-16 </a:t>
            </a:r>
            <a:r>
              <a:rPr lang="en-US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small </a:t>
            </a:r>
            <a:r>
              <a:rPr lang="en-US" altLang="zh-CN" sz="3200" kern="0" dirty="0" smtClean="0">
                <a:solidFill>
                  <a:srgbClr val="FF0000"/>
                </a:solidFill>
                <a:latin typeface="Calibri"/>
                <a:cs typeface="+mj-cs"/>
              </a:rPr>
              <a:t>Enhancements</a:t>
            </a:r>
          </a:p>
          <a:p>
            <a:pPr algn="ctr">
              <a:defRPr/>
            </a:pPr>
            <a:r>
              <a:rPr lang="en-US" altLang="zh-CN" sz="2800" kern="0" dirty="0" smtClean="0">
                <a:solidFill>
                  <a:srgbClr val="FF0000"/>
                </a:solidFill>
                <a:latin typeface="Calibri"/>
                <a:cs typeface="+mj-cs"/>
              </a:rPr>
              <a:t>CRs for approval by SA5 closing plenary</a:t>
            </a:r>
            <a:r>
              <a:rPr lang="en-US" altLang="zh-CN" sz="2800" kern="0" dirty="0">
                <a:solidFill>
                  <a:srgbClr val="FF0000"/>
                </a:solidFill>
                <a:latin typeface="Calibri"/>
              </a:rPr>
              <a:t> </a:t>
            </a:r>
            <a:r>
              <a:rPr lang="en-US" altLang="zh-CN" sz="2800" kern="0" dirty="0" smtClean="0">
                <a:solidFill>
                  <a:srgbClr val="FF0000"/>
                </a:solidFill>
                <a:latin typeface="Calibri"/>
              </a:rPr>
              <a:t>(4/4)</a:t>
            </a:r>
            <a:endParaRPr lang="en-GB" altLang="zh-CN" sz="28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77789113"/>
              </p:ext>
            </p:extLst>
          </p:nvPr>
        </p:nvGraphicFramePr>
        <p:xfrm>
          <a:off x="423078" y="1881275"/>
          <a:ext cx="10972802" cy="3974807"/>
        </p:xfrm>
        <a:graphic>
          <a:graphicData uri="http://schemas.openxmlformats.org/drawingml/2006/table">
            <a:tbl>
              <a:tblPr/>
              <a:tblGrid>
                <a:gridCol w="131018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35614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306471"/>
              </a:tblGrid>
              <a:tr h="729169"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TDoc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Source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5058"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S5-192377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Rel-16 CR TS 28.552 Add measurements of RRC connection re-establishment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ZTE, </a:t>
                      </a:r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China Mobile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5058"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S5-192378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Rel-16 CR TS 28.552 Add measurements of RRC connection resume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ZTE, </a:t>
                      </a:r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China Mobile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5058"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S5-192381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Add use case and definitions of QoS level measurement over N3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ETRI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5058"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S5-192383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Rel-16 CR 28.552 Add measurements related to inter-AMF handover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Intel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5058"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S5-192400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Update definition of mean number of PDU sessions KPI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ETRI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5058"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S5-192401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Rel-16 CR 28.552 Correction of percentage unrestricted volume measurements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P.I. WORKS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5058"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S5-192402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Rel-15 CR 28.552 Correction of percentage unrestricted volume measurements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P.I. Works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5058"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S5-192418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Rel-15 CR 28.541 Update to sST attribute stage 3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Ericsson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5058"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S5-192434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Rel-15 CR 28.541 Add sST attribute to ServiceProfile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Ericsson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5058"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S5-192436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CR Rel-16 28.541 Add datatype definition for CoverageAreaTA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Ericsson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5058"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S5-192441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Rel-16 CR 28.552 Add mean radio resource utilization of network slice instance measurements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Huawei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634118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573206" y="260350"/>
            <a:ext cx="9253182" cy="79052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>
              <a:defRPr/>
            </a:pPr>
            <a:r>
              <a:rPr lang="en-US" altLang="zh-CN" sz="3200" kern="0" dirty="0" smtClean="0">
                <a:solidFill>
                  <a:srgbClr val="FF0000"/>
                </a:solidFill>
                <a:latin typeface="Calibri"/>
                <a:cs typeface="+mj-cs"/>
              </a:rPr>
              <a:t>Documents endorsed by OA&amp;M SWG</a:t>
            </a: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15110597"/>
              </p:ext>
            </p:extLst>
          </p:nvPr>
        </p:nvGraphicFramePr>
        <p:xfrm>
          <a:off x="382137" y="1765742"/>
          <a:ext cx="11341289" cy="3347896"/>
        </p:xfrm>
        <a:graphic>
          <a:graphicData uri="http://schemas.openxmlformats.org/drawingml/2006/table">
            <a:tbl>
              <a:tblPr/>
              <a:tblGrid>
                <a:gridCol w="124293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01570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082651"/>
              </a:tblGrid>
              <a:tr h="645638"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TDoc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Source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09433"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S5-192331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Discussion paper around 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sST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attribute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Ericsson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9433"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S5-192375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Discussion paper on TS 28.552 re-organization approach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Huawei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9433"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S5-192389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TD Support Service Managed Object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Nokia, Nokia Shanghai Bell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9433"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S5-192410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TD Support State of Managed Service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Nokia, Nokia Shanghai Bell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4842"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S5-192451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Discussion paper on lifecycle management of communication services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Ericsson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4842"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S5-192453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Discussion paper on discovery of MnS in 5G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Huawei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4842"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S5-192456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TD Support Registration State of Managed Service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Nokia, Nokia Shanghai Bell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2659694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118286</TotalTime>
  <Words>3072</Words>
  <Application>Microsoft Office PowerPoint</Application>
  <PresentationFormat>Personnalisé</PresentationFormat>
  <Paragraphs>737</Paragraphs>
  <Slides>34</Slides>
  <Notes>29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34</vt:i4>
      </vt:variant>
    </vt:vector>
  </HeadingPairs>
  <TitlesOfParts>
    <vt:vector size="35" baseType="lpstr">
      <vt:lpstr>Office Theme</vt:lpstr>
      <vt:lpstr>    SA5 OAM&amp;P SWG Exec Report SA5#124, 25 February – 1 March 2019 Taipei (Taiwan) </vt:lpstr>
      <vt:lpstr>Incoming LSs</vt:lpstr>
      <vt:lpstr>Outgoing LSs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TRs / TSs to be sent to SA#83</vt:lpstr>
      <vt:lpstr>TRs / TSs to be sent to Edithelp</vt:lpstr>
      <vt:lpstr>Thank you!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ORANGE</cp:lastModifiedBy>
  <cp:revision>2719</cp:revision>
  <dcterms:created xsi:type="dcterms:W3CDTF">2008-08-30T09:32:10Z</dcterms:created>
  <dcterms:modified xsi:type="dcterms:W3CDTF">2019-03-01T07:25:18Z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1535117424</vt:lpwstr>
  </property>
</Properties>
</file>